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261" r:id="rId3"/>
    <p:sldId id="265" r:id="rId4"/>
    <p:sldId id="266" r:id="rId5"/>
    <p:sldId id="267" r:id="rId6"/>
    <p:sldId id="271" r:id="rId7"/>
    <p:sldId id="272" r:id="rId8"/>
    <p:sldId id="273" r:id="rId9"/>
    <p:sldId id="269" r:id="rId10"/>
    <p:sldId id="274" r:id="rId11"/>
    <p:sldId id="275" r:id="rId12"/>
    <p:sldId id="276" r:id="rId13"/>
    <p:sldId id="268" r:id="rId14"/>
    <p:sldId id="277" r:id="rId1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13397"/>
    <a:srgbClr val="59BEC8"/>
    <a:srgbClr val="ED7D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24" y="25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CB1CBB-3AF9-4887-8866-7F549ECD6B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19BD818-3BD9-4414-9793-AF5C3C78B8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D435C52-FC2A-4620-8940-9ACBD70D64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160E0-445E-4FF9-9543-D36B1F2A51AA}" type="datetimeFigureOut">
              <a:rPr lang="ko-KR" altLang="en-US" smtClean="0"/>
              <a:t>2023-09-22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07CB56D-D5AA-4947-84F5-DEF2803DBB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D2ECFD8-5DDB-480C-99BD-259D777E3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5F089-9A1E-4645-91F3-C41637742D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6356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7A0227-0A63-49F1-9EA1-EDE08271F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5A073AE-C530-47D9-95C2-1675616509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3231C4D-E19F-44CF-97BE-B7F3129A37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160E0-445E-4FF9-9543-D36B1F2A51AA}" type="datetimeFigureOut">
              <a:rPr lang="ko-KR" altLang="en-US" smtClean="0"/>
              <a:t>2023-09-22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EEFA3B0-788D-4244-9A28-EFE1EC17CF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E54275E-C13F-4FAC-B5FC-EEDECBC781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5F089-9A1E-4645-91F3-C41637742D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7714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6D12C98-BD93-48C3-8251-28A32E60AE4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D4CCC73-B272-4FF4-A8D3-0527855C07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BB9D330-B4FA-411E-8AFC-AEB131D2C2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160E0-445E-4FF9-9543-D36B1F2A51AA}" type="datetimeFigureOut">
              <a:rPr lang="ko-KR" altLang="en-US" smtClean="0"/>
              <a:t>2023-09-22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3B25BE4-8354-47DE-9594-C645FD39FA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21EDAAF-0CE8-4B93-AAF8-1EF1D1B4D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5F089-9A1E-4645-91F3-C41637742D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57528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116CC9-9225-4A96-A275-9935CC7B5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E403B91-EA27-48A9-9A2B-A1CEB99591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54827F1-E428-4B49-B044-FD10D2DE94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160E0-445E-4FF9-9543-D36B1F2A51AA}" type="datetimeFigureOut">
              <a:rPr lang="ko-KR" altLang="en-US" smtClean="0"/>
              <a:t>2023-09-22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1DCD44F-1FFB-49DA-BA4B-82BC8E419B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C8FAE2F-E963-4539-BD44-E04C04072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5F089-9A1E-4645-91F3-C41637742D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59118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3A3BB4-7B04-4E3D-BA2B-B696CD7AF6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734470A-31BD-4EA4-B767-223A12A793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6CA78BA-0727-4DF3-80EE-A73468490E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160E0-445E-4FF9-9543-D36B1F2A51AA}" type="datetimeFigureOut">
              <a:rPr lang="ko-KR" altLang="en-US" smtClean="0"/>
              <a:t>2023-09-22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1601C5E-F675-4509-803A-02ED53B7A0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3779738-32CF-4D13-BDA0-E6E875435D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5F089-9A1E-4645-91F3-C41637742D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72988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5D9691-AD5D-4447-96A4-91D0095CB3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AAEF772-F2E2-40BE-903F-EDE32951B48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3ECB8A2-1B5F-4EB7-9F2D-CEF5070B1A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E431A36-989F-4482-B7AC-4286E5DB8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160E0-445E-4FF9-9543-D36B1F2A51AA}" type="datetimeFigureOut">
              <a:rPr lang="ko-KR" altLang="en-US" smtClean="0"/>
              <a:t>2023-09-22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8FA173D-CB1E-4170-9FB8-5F20D8AE99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F11D28D-D6D9-4CA5-BA64-03909C5F5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5F089-9A1E-4645-91F3-C41637742D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38575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7E02D8-6AED-4C18-9356-01D82B4449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9F9A071-F319-4CFA-A474-0E04C0CEE7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CF79143-1A42-482B-A2AF-4024237816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BDEFE47-2A25-4EED-8B23-2AA630E88F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F1B8BCB-2595-41F2-BDC8-3C25482540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6EE0080-28E7-49FD-B879-84A5697A9A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160E0-445E-4FF9-9543-D36B1F2A51AA}" type="datetimeFigureOut">
              <a:rPr lang="ko-KR" altLang="en-US" smtClean="0"/>
              <a:t>2023-09-22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FB49DA5-4F3D-4621-A836-88618B4AB8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08AE47E-05A9-459B-BCCF-5E2AF19508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5F089-9A1E-4645-91F3-C41637742D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69149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0DF045-B70A-47C9-9718-BB44547CF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C619F72-CC11-4225-8260-8A5EE6F373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160E0-445E-4FF9-9543-D36B1F2A51AA}" type="datetimeFigureOut">
              <a:rPr lang="ko-KR" altLang="en-US" smtClean="0"/>
              <a:t>2023-09-22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2C466B9-0C5F-4639-85ED-026BE424BB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D4AC15E-426E-4A22-A0E1-857EF4C031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5F089-9A1E-4645-91F3-C41637742D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49172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77DA4B3-3E0E-483E-BFD1-A2140918D1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160E0-445E-4FF9-9543-D36B1F2A51AA}" type="datetimeFigureOut">
              <a:rPr lang="ko-KR" altLang="en-US" smtClean="0"/>
              <a:t>2023-09-22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F11DF09-E154-4F12-A8F2-16EE87E81D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1D997BC-75DF-4F85-9972-A613DB29D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5F089-9A1E-4645-91F3-C41637742D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69878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A7C73A-6E53-43B1-BC20-2E397C1DD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F62A014-959F-4D6D-9AD7-E5A3EEBBD6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8E78F91-3A78-40B5-AEA3-01C0C33067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13EB7BA-CAAD-463E-8273-4333D4B4AC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160E0-445E-4FF9-9543-D36B1F2A51AA}" type="datetimeFigureOut">
              <a:rPr lang="ko-KR" altLang="en-US" smtClean="0"/>
              <a:t>2023-09-22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BBDE4FE-27FB-4E2E-B4D7-6D3DFDD531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AFBFF82-EA75-490C-B640-172DA61FDF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5F089-9A1E-4645-91F3-C41637742D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54596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76B193-39BB-487B-BF99-7186BA42A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C8E2EC8-AC15-413E-92F4-CAAE5882017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3D70AFD-75C4-4A41-B0BF-99C357BC4E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F076953-3148-4314-81EA-E3685EA040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160E0-445E-4FF9-9543-D36B1F2A51AA}" type="datetimeFigureOut">
              <a:rPr lang="ko-KR" altLang="en-US" smtClean="0"/>
              <a:t>2023-09-22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D389023-1283-449C-B251-557ADA38F3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FCB22BA-9741-4CA5-A388-25F3E747F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5F089-9A1E-4645-91F3-C41637742D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00013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0592363-FD36-4F6D-8717-F768C5B512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8690C40-6723-4D71-88BE-A5F0061C84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33F2172-697E-4CB1-8023-278449D553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3160E0-445E-4FF9-9543-D36B1F2A51AA}" type="datetimeFigureOut">
              <a:rPr lang="ko-KR" altLang="en-US" smtClean="0"/>
              <a:t>2023-09-22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500ABBD-35F0-4ED1-8FD3-BC512B5386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E814EED-6C22-414F-BDF1-A4E90431C6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95F089-9A1E-4645-91F3-C41637742D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9186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>
            <a:extLst>
              <a:ext uri="{FF2B5EF4-FFF2-40B4-BE49-F238E27FC236}">
                <a16:creationId xmlns:a16="http://schemas.microsoft.com/office/drawing/2014/main" id="{47325ED5-6A0B-4074-AC9C-462E42384913}"/>
              </a:ext>
            </a:extLst>
          </p:cNvPr>
          <p:cNvSpPr/>
          <p:nvPr/>
        </p:nvSpPr>
        <p:spPr>
          <a:xfrm>
            <a:off x="0" y="-1"/>
            <a:ext cx="12192000" cy="685800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84D4D94E-CC19-40E1-B5EB-0EF0D45A0386}"/>
              </a:ext>
            </a:extLst>
          </p:cNvPr>
          <p:cNvSpPr txBox="1">
            <a:spLocks/>
          </p:cNvSpPr>
          <p:nvPr/>
        </p:nvSpPr>
        <p:spPr>
          <a:xfrm>
            <a:off x="266699" y="2594285"/>
            <a:ext cx="6191658" cy="478070"/>
          </a:xfrm>
          <a:prstGeom prst="rect">
            <a:avLst/>
          </a:prstGeom>
        </p:spPr>
        <p:txBody>
          <a:bodyPr vert="horz" lIns="91440" tIns="18000" rIns="91440" bIns="18000" rtlCol="0" anchor="t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ko-KR" altLang="en-US" sz="54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메가박스 영화관 </a:t>
            </a:r>
            <a:r>
              <a:rPr lang="ko-KR" altLang="en-US" sz="20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가이드문서</a:t>
            </a:r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BCB012FA-7810-45D6-9E0E-8CEBB53F5CC7}"/>
              </a:ext>
            </a:extLst>
          </p:cNvPr>
          <p:cNvSpPr txBox="1">
            <a:spLocks/>
          </p:cNvSpPr>
          <p:nvPr/>
        </p:nvSpPr>
        <p:spPr>
          <a:xfrm>
            <a:off x="266700" y="5592995"/>
            <a:ext cx="1268780" cy="830508"/>
          </a:xfrm>
          <a:prstGeom prst="rect">
            <a:avLst/>
          </a:prstGeom>
        </p:spPr>
        <p:txBody>
          <a:bodyPr vert="horz" lIns="91440" tIns="18000" rIns="91440" bIns="18000" rtlCol="0" anchor="t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ko-KR" altLang="en-US" sz="28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박정현</a:t>
            </a:r>
          </a:p>
        </p:txBody>
      </p:sp>
      <p:sp>
        <p:nvSpPr>
          <p:cNvPr id="37" name="제목 1">
            <a:extLst>
              <a:ext uri="{FF2B5EF4-FFF2-40B4-BE49-F238E27FC236}">
                <a16:creationId xmlns:a16="http://schemas.microsoft.com/office/drawing/2014/main" id="{A0324A65-3278-4CF6-B051-3F8A606E6198}"/>
              </a:ext>
            </a:extLst>
          </p:cNvPr>
          <p:cNvSpPr txBox="1">
            <a:spLocks/>
          </p:cNvSpPr>
          <p:nvPr/>
        </p:nvSpPr>
        <p:spPr>
          <a:xfrm>
            <a:off x="266699" y="5131207"/>
            <a:ext cx="4044044" cy="830508"/>
          </a:xfrm>
          <a:prstGeom prst="rect">
            <a:avLst/>
          </a:prstGeom>
        </p:spPr>
        <p:txBody>
          <a:bodyPr vert="horz" lIns="91440" tIns="18000" rIns="91440" bIns="18000" rtlCol="0" anchor="t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endParaRPr lang="ko-KR" altLang="en-US" sz="1200" b="1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6001A3A9-C580-4243-8F5B-DACA5C2F3F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0970" y="1756600"/>
            <a:ext cx="4601027" cy="341089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155F19D-349F-441E-B345-396DD0ABFB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0969" y="-2423515"/>
            <a:ext cx="4601027" cy="341089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10A856E-F153-47F1-AB6F-00E3741506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0969" y="5936714"/>
            <a:ext cx="4601027" cy="3410894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AA04B6F1-AAA8-4508-A44E-5A3F91C9E3F7}"/>
              </a:ext>
            </a:extLst>
          </p:cNvPr>
          <p:cNvSpPr txBox="1"/>
          <p:nvPr/>
        </p:nvSpPr>
        <p:spPr>
          <a:xfrm>
            <a:off x="266699" y="316734"/>
            <a:ext cx="84014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 err="1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프론트엔드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(React, PHP), </a:t>
            </a:r>
            <a:r>
              <a:rPr lang="ko-KR" altLang="en-US" dirty="0" err="1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플러터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(Flutter)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활용 웹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&amp;</a:t>
            </a:r>
            <a:r>
              <a:rPr lang="ko-KR" altLang="en-US" dirty="0" err="1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앱개발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|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en-US" altLang="ko-KR" b="1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1</a:t>
            </a:r>
            <a:r>
              <a:rPr lang="ko-KR" altLang="en-US" b="1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차 프로젝트  </a:t>
            </a:r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2023.09.22 </a:t>
            </a:r>
            <a:r>
              <a:rPr lang="ko-KR" altLang="en-US" sz="11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발표</a:t>
            </a:r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/</a:t>
            </a:r>
            <a:r>
              <a:rPr lang="ko-KR" altLang="en-US" sz="1100" dirty="0">
                <a:solidFill>
                  <a:schemeClr val="bg1">
                    <a:lumMod val="8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제출</a:t>
            </a:r>
          </a:p>
        </p:txBody>
      </p:sp>
    </p:spTree>
    <p:extLst>
      <p:ext uri="{BB962C8B-B14F-4D97-AF65-F5344CB8AC3E}">
        <p14:creationId xmlns:p14="http://schemas.microsoft.com/office/powerpoint/2010/main" val="31507609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>
            <a:extLst>
              <a:ext uri="{FF2B5EF4-FFF2-40B4-BE49-F238E27FC236}">
                <a16:creationId xmlns:a16="http://schemas.microsoft.com/office/drawing/2014/main" id="{47325ED5-6A0B-4074-AC9C-462E42384913}"/>
              </a:ext>
            </a:extLst>
          </p:cNvPr>
          <p:cNvSpPr/>
          <p:nvPr/>
        </p:nvSpPr>
        <p:spPr>
          <a:xfrm>
            <a:off x="0" y="-1"/>
            <a:ext cx="12192000" cy="685800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ko-KR" altLang="en-US" sz="24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EBD1D1C-6631-42B6-B34F-A5F00AF1B5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231" y="1159927"/>
            <a:ext cx="8443822" cy="4057305"/>
          </a:xfrm>
          <a:prstGeom prst="rect">
            <a:avLst/>
          </a:prstGeom>
        </p:spPr>
      </p:pic>
      <p:sp>
        <p:nvSpPr>
          <p:cNvPr id="12" name="제목 1">
            <a:extLst>
              <a:ext uri="{FF2B5EF4-FFF2-40B4-BE49-F238E27FC236}">
                <a16:creationId xmlns:a16="http://schemas.microsoft.com/office/drawing/2014/main" id="{29F295CC-9F7A-4B60-94A9-95576A850C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3615" y="125060"/>
            <a:ext cx="6062452" cy="336327"/>
          </a:xfrm>
        </p:spPr>
        <p:txBody>
          <a:bodyPr tIns="18000" bIns="18000" anchor="t">
            <a:no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16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사</a:t>
            </a:r>
            <a:r>
              <a:rPr lang="ko-KR" altLang="en-US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이트 구현</a:t>
            </a:r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A871104E-FF7A-4301-AF01-889EDF8C06EC}"/>
              </a:ext>
            </a:extLst>
          </p:cNvPr>
          <p:cNvSpPr txBox="1">
            <a:spLocks/>
          </p:cNvSpPr>
          <p:nvPr/>
        </p:nvSpPr>
        <p:spPr>
          <a:xfrm>
            <a:off x="7204383" y="3581266"/>
            <a:ext cx="4020344" cy="13266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4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3E5C4E17-C4BB-4B6E-8FE8-897E1FD57E64}"/>
              </a:ext>
            </a:extLst>
          </p:cNvPr>
          <p:cNvCxnSpPr>
            <a:cxnSpLocks/>
          </p:cNvCxnSpPr>
          <p:nvPr/>
        </p:nvCxnSpPr>
        <p:spPr>
          <a:xfrm>
            <a:off x="293615" y="639188"/>
            <a:ext cx="11898385" cy="0"/>
          </a:xfrm>
          <a:prstGeom prst="line">
            <a:avLst/>
          </a:prstGeom>
          <a:ln w="28575">
            <a:solidFill>
              <a:srgbClr val="513397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1108FEA-09BA-4E35-AF67-6D6E9B4CB7CB}"/>
              </a:ext>
            </a:extLst>
          </p:cNvPr>
          <p:cNvSpPr/>
          <p:nvPr/>
        </p:nvSpPr>
        <p:spPr>
          <a:xfrm>
            <a:off x="5640448" y="3046165"/>
            <a:ext cx="911104" cy="1156097"/>
          </a:xfrm>
          <a:prstGeom prst="rect">
            <a:avLst/>
          </a:prstGeom>
          <a:noFill/>
          <a:ln w="25400">
            <a:solidFill>
              <a:srgbClr val="59BE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9352390-F9EC-4DE2-8C06-D686024BB1AD}"/>
              </a:ext>
            </a:extLst>
          </p:cNvPr>
          <p:cNvSpPr/>
          <p:nvPr/>
        </p:nvSpPr>
        <p:spPr>
          <a:xfrm>
            <a:off x="5891428" y="4049996"/>
            <a:ext cx="388541" cy="401028"/>
          </a:xfrm>
          <a:prstGeom prst="rect">
            <a:avLst/>
          </a:prstGeom>
          <a:solidFill>
            <a:srgbClr val="59BEC8"/>
          </a:solidFill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3</a:t>
            </a:r>
            <a:endParaRPr lang="ko-KR" altLang="en-US" b="1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10C0E26-7401-461A-8E70-21CD0027E8B3}"/>
              </a:ext>
            </a:extLst>
          </p:cNvPr>
          <p:cNvSpPr txBox="1"/>
          <p:nvPr/>
        </p:nvSpPr>
        <p:spPr>
          <a:xfrm>
            <a:off x="8259209" y="1100576"/>
            <a:ext cx="3666092" cy="6063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3. </a:t>
            </a:r>
            <a:r>
              <a:rPr lang="ko-KR" altLang="en-US" sz="20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따라다니는 재생버튼 </a:t>
            </a:r>
            <a:r>
              <a:rPr lang="en-US" altLang="ko-KR" sz="20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- .mover</a:t>
            </a:r>
          </a:p>
          <a:p>
            <a:endParaRPr lang="en-US" altLang="ko-KR" sz="160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ko-KR" altLang="en-US" sz="1600" b="1" dirty="0">
                <a:solidFill>
                  <a:srgbClr val="59BEC8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기능 </a:t>
            </a:r>
            <a:r>
              <a:rPr lang="en-US" altLang="ko-KR" sz="1600" b="1" dirty="0">
                <a:solidFill>
                  <a:srgbClr val="59BEC8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1 ) </a:t>
            </a:r>
            <a:r>
              <a:rPr lang="ko-KR" altLang="en-US" sz="1600" dirty="0" err="1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메인배너</a:t>
            </a:r>
            <a:r>
              <a:rPr lang="ko-KR" altLang="en-US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en-US" altLang="ko-KR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&gt; </a:t>
            </a:r>
            <a:r>
              <a:rPr lang="ko-KR" altLang="en-US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따라다니는 재생버튼</a:t>
            </a:r>
            <a:r>
              <a:rPr lang="en-US" altLang="ko-KR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</a:p>
          <a:p>
            <a:endParaRPr lang="en-US" altLang="ko-KR" sz="160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ko-KR" altLang="en-US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이벤트 발생 위치 값을 가져와</a:t>
            </a:r>
            <a:r>
              <a:rPr lang="en-US" altLang="ko-KR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ko-KR" altLang="en-US" sz="1600" dirty="0" err="1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무버에</a:t>
            </a:r>
            <a:endParaRPr lang="en-US" altLang="ko-KR" sz="160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ko-KR" altLang="en-US" sz="1600" dirty="0" err="1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위치값</a:t>
            </a:r>
            <a:r>
              <a:rPr lang="ko-KR" altLang="en-US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적용</a:t>
            </a:r>
            <a:endParaRPr lang="en-US" altLang="ko-KR" sz="160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endParaRPr lang="en-US" altLang="ko-KR" sz="160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ko-KR" altLang="en-US" sz="1600" dirty="0" err="1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메인배너</a:t>
            </a:r>
            <a:r>
              <a:rPr lang="ko-KR" altLang="en-US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en-US" altLang="ko-KR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&gt; </a:t>
            </a:r>
            <a:r>
              <a:rPr lang="ko-KR" altLang="en-US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마우스 </a:t>
            </a:r>
            <a:r>
              <a:rPr lang="ko-KR" altLang="en-US" sz="1600" dirty="0" err="1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무브</a:t>
            </a:r>
            <a:r>
              <a:rPr lang="en-US" altLang="ko-KR" sz="1600" dirty="0">
                <a:solidFill>
                  <a:schemeClr val="accent4">
                    <a:lumMod val="20000"/>
                    <a:lumOff val="8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ko-KR" altLang="en-US" sz="1600" b="0" dirty="0">
                <a:solidFill>
                  <a:srgbClr val="D4D4D4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이벤트가 적용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&gt;</a:t>
            </a:r>
            <a:r>
              <a:rPr lang="ko-KR" altLang="en-US" sz="1600" b="0" dirty="0">
                <a:solidFill>
                  <a:srgbClr val="D4D4D4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ko-KR" altLang="en-US" sz="1600" b="0" dirty="0" err="1">
                <a:solidFill>
                  <a:srgbClr val="D4D4D4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무버가</a:t>
            </a:r>
            <a:r>
              <a:rPr lang="ko-KR" altLang="en-US" sz="1600" b="0" dirty="0">
                <a:solidFill>
                  <a:srgbClr val="D4D4D4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따라다니게 구현</a:t>
            </a:r>
            <a:endParaRPr lang="en-US" altLang="ko-KR" sz="1600" b="0" dirty="0">
              <a:solidFill>
                <a:srgbClr val="D4D4D4"/>
              </a:solidFill>
              <a:effectLst/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endParaRPr lang="en-US" altLang="ko-KR" sz="1600" dirty="0">
              <a:solidFill>
                <a:srgbClr val="D4D4D4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ko-KR" altLang="en-US" sz="1600" b="1" dirty="0">
                <a:solidFill>
                  <a:srgbClr val="59BEC8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기능 </a:t>
            </a:r>
            <a:r>
              <a:rPr lang="en-US" altLang="ko-KR" sz="1600" b="1" dirty="0">
                <a:solidFill>
                  <a:srgbClr val="59BEC8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2) </a:t>
            </a:r>
            <a:r>
              <a:rPr lang="ko-KR" altLang="en-US" sz="1600" dirty="0">
                <a:solidFill>
                  <a:srgbClr val="D4D4D4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영화예고편 화면 띄우기</a:t>
            </a:r>
            <a:r>
              <a:rPr lang="en-US" altLang="ko-KR" sz="1600" dirty="0">
                <a:solidFill>
                  <a:srgbClr val="D4D4D4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</a:p>
          <a:p>
            <a:endParaRPr lang="en-US" altLang="ko-KR" sz="1600" dirty="0">
              <a:solidFill>
                <a:srgbClr val="D4D4D4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ko-KR" altLang="en-US" sz="1600" dirty="0">
                <a:solidFill>
                  <a:srgbClr val="D4D4D4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동영상 박스를 대상선정</a:t>
            </a:r>
            <a:endParaRPr lang="en-US" altLang="ko-KR" sz="1600" dirty="0">
              <a:solidFill>
                <a:srgbClr val="D4D4D4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endParaRPr lang="en-US" altLang="ko-KR" sz="1600" dirty="0">
              <a:solidFill>
                <a:srgbClr val="D4D4D4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ko-KR" altLang="en-US" sz="1600" dirty="0">
                <a:solidFill>
                  <a:srgbClr val="D4D4D4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영화 박스에 아이프레임 삽입</a:t>
            </a:r>
            <a:endParaRPr lang="en-US" altLang="ko-KR" sz="1600" dirty="0">
              <a:solidFill>
                <a:srgbClr val="D4D4D4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endParaRPr lang="en-US" altLang="ko-KR" sz="1600" dirty="0">
              <a:solidFill>
                <a:srgbClr val="D4D4D4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ko-KR" altLang="en-US" sz="1600" dirty="0">
                <a:solidFill>
                  <a:srgbClr val="D4D4D4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닫기 버튼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cssText</a:t>
            </a:r>
            <a:r>
              <a:rPr lang="ko-KR" altLang="en-US" sz="1600" dirty="0">
                <a:solidFill>
                  <a:srgbClr val="9CDCFE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ko-KR" altLang="en-US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로 </a:t>
            </a:r>
            <a:r>
              <a:rPr lang="en-US" altLang="ko-KR" sz="1600" dirty="0" err="1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css</a:t>
            </a:r>
            <a:r>
              <a:rPr lang="en-US" altLang="ko-KR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ko-KR" altLang="en-US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직접 </a:t>
            </a:r>
            <a:r>
              <a:rPr lang="en-US" altLang="ko-KR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style</a:t>
            </a:r>
            <a:r>
              <a:rPr lang="ko-KR" altLang="en-US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속성값으로 삽입</a:t>
            </a:r>
            <a:endParaRPr lang="en-US" altLang="ko-KR" sz="160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en-US" altLang="ko-KR" sz="1600" b="0" dirty="0">
                <a:solidFill>
                  <a:schemeClr val="accent4">
                    <a:lumMod val="20000"/>
                    <a:lumOff val="80000"/>
                  </a:schemeClr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onclick</a:t>
            </a:r>
            <a:r>
              <a:rPr lang="en-US" altLang="ko-KR" sz="1600" b="0" dirty="0">
                <a:solidFill>
                  <a:schemeClr val="bg1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ko-KR" altLang="en-US" sz="1600" b="0" dirty="0">
                <a:solidFill>
                  <a:schemeClr val="bg1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이벤트로 닫기 버튼 클릭 시 동영상 박스 제거</a:t>
            </a:r>
            <a:endParaRPr lang="en-US" altLang="ko-KR" sz="1600" dirty="0">
              <a:solidFill>
                <a:srgbClr val="D4D4D4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endParaRPr lang="en-US" altLang="ko-KR" sz="1600" b="0" dirty="0">
              <a:solidFill>
                <a:srgbClr val="D4D4D4"/>
              </a:solidFill>
              <a:effectLst/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endParaRPr lang="en-US" altLang="ko-KR" sz="1600" b="0" dirty="0">
              <a:solidFill>
                <a:srgbClr val="D4D4D4"/>
              </a:solidFill>
              <a:effectLst/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endParaRPr lang="en-US" altLang="ko-KR" sz="1600" b="0" dirty="0">
              <a:solidFill>
                <a:srgbClr val="D4D4D4"/>
              </a:solidFill>
              <a:effectLst/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endParaRPr lang="en-US" altLang="ko-KR" sz="1600" b="0" dirty="0">
              <a:solidFill>
                <a:srgbClr val="D4D4D4"/>
              </a:solidFill>
              <a:effectLst/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3941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>
            <a:extLst>
              <a:ext uri="{FF2B5EF4-FFF2-40B4-BE49-F238E27FC236}">
                <a16:creationId xmlns:a16="http://schemas.microsoft.com/office/drawing/2014/main" id="{47325ED5-6A0B-4074-AC9C-462E42384913}"/>
              </a:ext>
            </a:extLst>
          </p:cNvPr>
          <p:cNvSpPr/>
          <p:nvPr/>
        </p:nvSpPr>
        <p:spPr>
          <a:xfrm>
            <a:off x="0" y="-1"/>
            <a:ext cx="12192000" cy="685800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ko-KR" altLang="en-US" sz="24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29F295CC-9F7A-4B60-94A9-95576A850C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3615" y="125060"/>
            <a:ext cx="6062452" cy="336327"/>
          </a:xfrm>
        </p:spPr>
        <p:txBody>
          <a:bodyPr tIns="18000" bIns="18000" anchor="t">
            <a:no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16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사</a:t>
            </a:r>
            <a:r>
              <a:rPr lang="ko-KR" altLang="en-US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이트 구현</a:t>
            </a:r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A871104E-FF7A-4301-AF01-889EDF8C06EC}"/>
              </a:ext>
            </a:extLst>
          </p:cNvPr>
          <p:cNvSpPr txBox="1">
            <a:spLocks/>
          </p:cNvSpPr>
          <p:nvPr/>
        </p:nvSpPr>
        <p:spPr>
          <a:xfrm>
            <a:off x="7204383" y="3581266"/>
            <a:ext cx="4020344" cy="13266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4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3E5C4E17-C4BB-4B6E-8FE8-897E1FD57E64}"/>
              </a:ext>
            </a:extLst>
          </p:cNvPr>
          <p:cNvCxnSpPr>
            <a:cxnSpLocks/>
          </p:cNvCxnSpPr>
          <p:nvPr/>
        </p:nvCxnSpPr>
        <p:spPr>
          <a:xfrm>
            <a:off x="293615" y="639188"/>
            <a:ext cx="11898385" cy="0"/>
          </a:xfrm>
          <a:prstGeom prst="line">
            <a:avLst/>
          </a:prstGeom>
          <a:ln w="28575">
            <a:solidFill>
              <a:srgbClr val="513397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10C0E26-7401-461A-8E70-21CD0027E8B3}"/>
              </a:ext>
            </a:extLst>
          </p:cNvPr>
          <p:cNvSpPr txBox="1"/>
          <p:nvPr/>
        </p:nvSpPr>
        <p:spPr>
          <a:xfrm>
            <a:off x="8354459" y="1459887"/>
            <a:ext cx="3666092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4. </a:t>
            </a:r>
            <a:r>
              <a:rPr lang="ko-KR" altLang="en-US" sz="20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장르버튼 활성화</a:t>
            </a:r>
            <a:endParaRPr lang="en-US" altLang="ko-KR" sz="200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endParaRPr lang="en-US" altLang="ko-KR" sz="160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ko-KR" altLang="en-US" sz="1600" b="1" dirty="0">
                <a:solidFill>
                  <a:srgbClr val="59BEC8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기능 </a:t>
            </a:r>
            <a:r>
              <a:rPr lang="en-US" altLang="ko-KR" sz="1600" b="1" dirty="0">
                <a:solidFill>
                  <a:srgbClr val="59BEC8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1 )</a:t>
            </a:r>
          </a:p>
          <a:p>
            <a:r>
              <a:rPr lang="ko-KR" altLang="en-US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장르버튼 클릭 시 하단 이미지</a:t>
            </a:r>
            <a:r>
              <a:rPr lang="en-US" altLang="ko-KR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제목 변경</a:t>
            </a:r>
            <a:endParaRPr lang="en-US" altLang="ko-KR" sz="160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endParaRPr lang="en-US" altLang="ko-KR" sz="160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ko-KR" altLang="en-US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각 버튼 대상선정 후 </a:t>
            </a:r>
            <a:r>
              <a:rPr lang="en-US" altLang="ko-KR" sz="1600" b="0" dirty="0" err="1">
                <a:solidFill>
                  <a:schemeClr val="accent4">
                    <a:lumMod val="20000"/>
                    <a:lumOff val="80000"/>
                  </a:schemeClr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forEach</a:t>
            </a:r>
            <a:r>
              <a:rPr lang="en-US" altLang="ko-KR" sz="1600" b="0" dirty="0">
                <a:solidFill>
                  <a:schemeClr val="accent4">
                    <a:lumMod val="20000"/>
                    <a:lumOff val="80000"/>
                  </a:schemeClr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ko-KR" altLang="en-US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문으로 돌려 변경되게 구현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endParaRPr lang="en-US" altLang="ko-KR" sz="160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endParaRPr lang="en-US" altLang="ko-KR" sz="160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endParaRPr lang="en-US" altLang="ko-KR" sz="1600" b="0" dirty="0">
              <a:solidFill>
                <a:srgbClr val="D4D4D4"/>
              </a:solidFill>
              <a:effectLst/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endParaRPr lang="en-US" altLang="ko-KR" sz="1600" b="0" dirty="0">
              <a:solidFill>
                <a:srgbClr val="D4D4D4"/>
              </a:solidFill>
              <a:effectLst/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endParaRPr lang="en-US" altLang="ko-KR" sz="1600" b="0" dirty="0">
              <a:solidFill>
                <a:srgbClr val="D4D4D4"/>
              </a:solidFill>
              <a:effectLst/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endParaRPr lang="en-US" altLang="ko-KR" sz="1600" b="0" dirty="0">
              <a:solidFill>
                <a:srgbClr val="D4D4D4"/>
              </a:solidFill>
              <a:effectLst/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9672221-0D8F-4863-A82D-64D1CC8B95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55" y="845565"/>
            <a:ext cx="8181330" cy="5608004"/>
          </a:xfrm>
          <a:prstGeom prst="rect">
            <a:avLst/>
          </a:prstGeom>
          <a:ln w="0">
            <a:noFill/>
          </a:ln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41108FEA-09BA-4E35-AF67-6D6E9B4CB7CB}"/>
              </a:ext>
            </a:extLst>
          </p:cNvPr>
          <p:cNvSpPr/>
          <p:nvPr/>
        </p:nvSpPr>
        <p:spPr>
          <a:xfrm>
            <a:off x="1085751" y="1526028"/>
            <a:ext cx="3747506" cy="550422"/>
          </a:xfrm>
          <a:prstGeom prst="rect">
            <a:avLst/>
          </a:prstGeom>
          <a:noFill/>
          <a:ln w="25400">
            <a:solidFill>
              <a:srgbClr val="59BE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9352390-F9EC-4DE2-8C06-D686024BB1AD}"/>
              </a:ext>
            </a:extLst>
          </p:cNvPr>
          <p:cNvSpPr/>
          <p:nvPr/>
        </p:nvSpPr>
        <p:spPr>
          <a:xfrm>
            <a:off x="4631328" y="1600725"/>
            <a:ext cx="388541" cy="401028"/>
          </a:xfrm>
          <a:prstGeom prst="rect">
            <a:avLst/>
          </a:prstGeom>
          <a:solidFill>
            <a:srgbClr val="59BEC8"/>
          </a:solidFill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4</a:t>
            </a:r>
            <a:endParaRPr lang="ko-KR" altLang="en-US" b="1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316822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>
            <a:extLst>
              <a:ext uri="{FF2B5EF4-FFF2-40B4-BE49-F238E27FC236}">
                <a16:creationId xmlns:a16="http://schemas.microsoft.com/office/drawing/2014/main" id="{47325ED5-6A0B-4074-AC9C-462E42384913}"/>
              </a:ext>
            </a:extLst>
          </p:cNvPr>
          <p:cNvSpPr/>
          <p:nvPr/>
        </p:nvSpPr>
        <p:spPr>
          <a:xfrm>
            <a:off x="0" y="-1"/>
            <a:ext cx="12192000" cy="685800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ko-KR" altLang="en-US" sz="24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610A247-6355-4CF8-A120-D0DA9F76EE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1215" y="683226"/>
            <a:ext cx="8782635" cy="4340843"/>
          </a:xfrm>
          <a:prstGeom prst="rect">
            <a:avLst/>
          </a:prstGeom>
          <a:ln w="0">
            <a:noFill/>
          </a:ln>
        </p:spPr>
      </p:pic>
      <p:sp>
        <p:nvSpPr>
          <p:cNvPr id="12" name="제목 1">
            <a:extLst>
              <a:ext uri="{FF2B5EF4-FFF2-40B4-BE49-F238E27FC236}">
                <a16:creationId xmlns:a16="http://schemas.microsoft.com/office/drawing/2014/main" id="{29F295CC-9F7A-4B60-94A9-95576A850C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3615" y="125060"/>
            <a:ext cx="6062452" cy="336327"/>
          </a:xfrm>
        </p:spPr>
        <p:txBody>
          <a:bodyPr tIns="18000" bIns="18000" anchor="t">
            <a:no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16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사</a:t>
            </a:r>
            <a:r>
              <a:rPr lang="ko-KR" altLang="en-US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이트 구현</a:t>
            </a:r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A871104E-FF7A-4301-AF01-889EDF8C06EC}"/>
              </a:ext>
            </a:extLst>
          </p:cNvPr>
          <p:cNvSpPr txBox="1">
            <a:spLocks/>
          </p:cNvSpPr>
          <p:nvPr/>
        </p:nvSpPr>
        <p:spPr>
          <a:xfrm>
            <a:off x="7204383" y="3581266"/>
            <a:ext cx="4020344" cy="13266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4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3E5C4E17-C4BB-4B6E-8FE8-897E1FD57E64}"/>
              </a:ext>
            </a:extLst>
          </p:cNvPr>
          <p:cNvCxnSpPr>
            <a:cxnSpLocks/>
          </p:cNvCxnSpPr>
          <p:nvPr/>
        </p:nvCxnSpPr>
        <p:spPr>
          <a:xfrm>
            <a:off x="293615" y="639188"/>
            <a:ext cx="11898385" cy="0"/>
          </a:xfrm>
          <a:prstGeom prst="line">
            <a:avLst/>
          </a:prstGeom>
          <a:ln w="28575">
            <a:solidFill>
              <a:srgbClr val="513397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10C0E26-7401-461A-8E70-21CD0027E8B3}"/>
              </a:ext>
            </a:extLst>
          </p:cNvPr>
          <p:cNvSpPr txBox="1"/>
          <p:nvPr/>
        </p:nvSpPr>
        <p:spPr>
          <a:xfrm>
            <a:off x="8354459" y="1326389"/>
            <a:ext cx="3666092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5. </a:t>
            </a:r>
            <a:r>
              <a:rPr lang="ko-KR" altLang="en-US" sz="20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스페셜관 소개</a:t>
            </a:r>
            <a:endParaRPr lang="en-US" altLang="ko-KR" sz="200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endParaRPr lang="en-US" altLang="ko-KR" sz="160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ko-KR" altLang="en-US" sz="1600" b="1" dirty="0">
                <a:solidFill>
                  <a:srgbClr val="59BEC8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기능 </a:t>
            </a:r>
            <a:r>
              <a:rPr lang="en-US" altLang="ko-KR" sz="1600" b="1" dirty="0">
                <a:solidFill>
                  <a:srgbClr val="59BEC8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1 )</a:t>
            </a:r>
          </a:p>
          <a:p>
            <a:r>
              <a:rPr lang="ko-KR" altLang="en-US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상단 색상 라인이 줄어들며 스페셜관 소개 </a:t>
            </a:r>
            <a:endParaRPr lang="en-US" altLang="ko-KR" sz="160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endParaRPr lang="en-US" altLang="ko-KR" sz="160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endParaRPr lang="en-US" altLang="ko-KR" sz="1600" b="0" dirty="0">
              <a:solidFill>
                <a:srgbClr val="D4D4D4"/>
              </a:solidFill>
              <a:effectLst/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endParaRPr lang="en-US" altLang="ko-KR" sz="1600" b="0" dirty="0">
              <a:solidFill>
                <a:srgbClr val="D4D4D4"/>
              </a:solidFill>
              <a:effectLst/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endParaRPr lang="en-US" altLang="ko-KR" sz="1600" b="0" dirty="0">
              <a:solidFill>
                <a:srgbClr val="D4D4D4"/>
              </a:solidFill>
              <a:effectLst/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endParaRPr lang="en-US" altLang="ko-KR" sz="1600" b="0" dirty="0">
              <a:solidFill>
                <a:srgbClr val="D4D4D4"/>
              </a:solidFill>
              <a:effectLst/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5B8337B-2CBB-40E0-BFF6-8D71088DC076}"/>
              </a:ext>
            </a:extLst>
          </p:cNvPr>
          <p:cNvSpPr/>
          <p:nvPr/>
        </p:nvSpPr>
        <p:spPr>
          <a:xfrm>
            <a:off x="1220412" y="1299281"/>
            <a:ext cx="5904288" cy="550422"/>
          </a:xfrm>
          <a:prstGeom prst="rect">
            <a:avLst/>
          </a:prstGeom>
          <a:noFill/>
          <a:ln w="25400">
            <a:solidFill>
              <a:srgbClr val="59BE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53E4EA5-D03C-466F-AD52-4961626CEEE2}"/>
              </a:ext>
            </a:extLst>
          </p:cNvPr>
          <p:cNvSpPr/>
          <p:nvPr/>
        </p:nvSpPr>
        <p:spPr>
          <a:xfrm>
            <a:off x="6931739" y="1373978"/>
            <a:ext cx="388541" cy="401028"/>
          </a:xfrm>
          <a:prstGeom prst="rect">
            <a:avLst/>
          </a:prstGeom>
          <a:solidFill>
            <a:srgbClr val="59BEC8"/>
          </a:solidFill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5</a:t>
            </a:r>
            <a:endParaRPr lang="ko-KR" altLang="en-US" b="1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C2AAD8F-B77E-4C51-826F-004D5D4C2A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7155" y="2730708"/>
            <a:ext cx="4610940" cy="3737383"/>
          </a:xfrm>
          <a:prstGeom prst="rect">
            <a:avLst/>
          </a:prstGeom>
          <a:ln w="19050"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1075118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>
            <a:extLst>
              <a:ext uri="{FF2B5EF4-FFF2-40B4-BE49-F238E27FC236}">
                <a16:creationId xmlns:a16="http://schemas.microsoft.com/office/drawing/2014/main" id="{47325ED5-6A0B-4074-AC9C-462E42384913}"/>
              </a:ext>
            </a:extLst>
          </p:cNvPr>
          <p:cNvSpPr/>
          <p:nvPr/>
        </p:nvSpPr>
        <p:spPr>
          <a:xfrm>
            <a:off x="0" y="-1"/>
            <a:ext cx="12192000" cy="685800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ko-KR" altLang="en-US" sz="24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29F295CC-9F7A-4B60-94A9-95576A850C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9648" y="686066"/>
            <a:ext cx="7751551" cy="830508"/>
          </a:xfrm>
        </p:spPr>
        <p:txBody>
          <a:bodyPr tIns="18000" bIns="18000" anchor="t">
            <a:no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48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향</a:t>
            </a:r>
            <a:r>
              <a:rPr lang="ko-KR" altLang="en-US" sz="40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후 계획</a:t>
            </a:r>
            <a:endParaRPr lang="ko-KR" altLang="en-US" sz="280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3E5C4E17-C4BB-4B6E-8FE8-897E1FD57E64}"/>
              </a:ext>
            </a:extLst>
          </p:cNvPr>
          <p:cNvCxnSpPr>
            <a:cxnSpLocks/>
          </p:cNvCxnSpPr>
          <p:nvPr/>
        </p:nvCxnSpPr>
        <p:spPr>
          <a:xfrm>
            <a:off x="293615" y="2163188"/>
            <a:ext cx="11898385" cy="0"/>
          </a:xfrm>
          <a:prstGeom prst="line">
            <a:avLst/>
          </a:prstGeom>
          <a:ln w="28575">
            <a:solidFill>
              <a:srgbClr val="513397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제목 1">
            <a:extLst>
              <a:ext uri="{FF2B5EF4-FFF2-40B4-BE49-F238E27FC236}">
                <a16:creationId xmlns:a16="http://schemas.microsoft.com/office/drawing/2014/main" id="{A871104E-FF7A-4301-AF01-889EDF8C06EC}"/>
              </a:ext>
            </a:extLst>
          </p:cNvPr>
          <p:cNvSpPr txBox="1">
            <a:spLocks/>
          </p:cNvSpPr>
          <p:nvPr/>
        </p:nvSpPr>
        <p:spPr>
          <a:xfrm>
            <a:off x="7204383" y="3581266"/>
            <a:ext cx="4020344" cy="13266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4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67FEE33-AD6F-45CB-B579-F6A97490E522}"/>
              </a:ext>
            </a:extLst>
          </p:cNvPr>
          <p:cNvSpPr txBox="1"/>
          <p:nvPr/>
        </p:nvSpPr>
        <p:spPr>
          <a:xfrm>
            <a:off x="579649" y="2536447"/>
            <a:ext cx="5278226" cy="27984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4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서브 페이지 완료</a:t>
            </a:r>
            <a:endParaRPr lang="en-US" altLang="ko-KR" sz="240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endParaRPr lang="en-US" altLang="ko-KR" sz="240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400" dirty="0" err="1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미디어쿼리로</a:t>
            </a:r>
            <a:r>
              <a:rPr lang="ko-KR" altLang="en-US" sz="24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모바일 버전 완료</a:t>
            </a:r>
            <a:endParaRPr lang="en-US" altLang="ko-KR" sz="240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endParaRPr lang="en-US" altLang="ko-KR" sz="240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4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메인 기능 활성화</a:t>
            </a:r>
            <a:endParaRPr lang="en-US" altLang="ko-KR" sz="240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815867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>
            <a:extLst>
              <a:ext uri="{FF2B5EF4-FFF2-40B4-BE49-F238E27FC236}">
                <a16:creationId xmlns:a16="http://schemas.microsoft.com/office/drawing/2014/main" id="{47325ED5-6A0B-4074-AC9C-462E42384913}"/>
              </a:ext>
            </a:extLst>
          </p:cNvPr>
          <p:cNvSpPr/>
          <p:nvPr/>
        </p:nvSpPr>
        <p:spPr>
          <a:xfrm>
            <a:off x="0" y="-1"/>
            <a:ext cx="12192000" cy="685800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84D4D94E-CC19-40E1-B5EB-0EF0D45A0386}"/>
              </a:ext>
            </a:extLst>
          </p:cNvPr>
          <p:cNvSpPr txBox="1">
            <a:spLocks/>
          </p:cNvSpPr>
          <p:nvPr/>
        </p:nvSpPr>
        <p:spPr>
          <a:xfrm>
            <a:off x="266700" y="2430566"/>
            <a:ext cx="6191658" cy="478070"/>
          </a:xfrm>
          <a:prstGeom prst="rect">
            <a:avLst/>
          </a:prstGeom>
        </p:spPr>
        <p:txBody>
          <a:bodyPr vert="horz" lIns="91440" tIns="18000" rIns="91440" bIns="18000" rtlCol="0" anchor="t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ko-KR" altLang="en-US" sz="54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감사합니다</a:t>
            </a:r>
            <a:endParaRPr lang="ko-KR" altLang="en-US" sz="200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37" name="제목 1">
            <a:extLst>
              <a:ext uri="{FF2B5EF4-FFF2-40B4-BE49-F238E27FC236}">
                <a16:creationId xmlns:a16="http://schemas.microsoft.com/office/drawing/2014/main" id="{A0324A65-3278-4CF6-B051-3F8A606E6198}"/>
              </a:ext>
            </a:extLst>
          </p:cNvPr>
          <p:cNvSpPr txBox="1">
            <a:spLocks/>
          </p:cNvSpPr>
          <p:nvPr/>
        </p:nvSpPr>
        <p:spPr>
          <a:xfrm>
            <a:off x="266699" y="5131207"/>
            <a:ext cx="4044044" cy="830508"/>
          </a:xfrm>
          <a:prstGeom prst="rect">
            <a:avLst/>
          </a:prstGeom>
        </p:spPr>
        <p:txBody>
          <a:bodyPr vert="horz" lIns="91440" tIns="18000" rIns="91440" bIns="18000" rtlCol="0" anchor="t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endParaRPr lang="ko-KR" altLang="en-US" sz="1200" b="1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6001A3A9-C580-4243-8F5B-DACA5C2F3F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0970" y="1756600"/>
            <a:ext cx="4601027" cy="341089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155F19D-349F-441E-B345-396DD0ABFB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0969" y="-2423515"/>
            <a:ext cx="4601027" cy="341089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10A856E-F153-47F1-AB6F-00E3741506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0969" y="5936714"/>
            <a:ext cx="4601027" cy="3410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8304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>
            <a:extLst>
              <a:ext uri="{FF2B5EF4-FFF2-40B4-BE49-F238E27FC236}">
                <a16:creationId xmlns:a16="http://schemas.microsoft.com/office/drawing/2014/main" id="{47325ED5-6A0B-4074-AC9C-462E42384913}"/>
              </a:ext>
            </a:extLst>
          </p:cNvPr>
          <p:cNvSpPr/>
          <p:nvPr/>
        </p:nvSpPr>
        <p:spPr>
          <a:xfrm>
            <a:off x="0" y="-1"/>
            <a:ext cx="12192000" cy="685800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29F295CC-9F7A-4B60-94A9-95576A850C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9649" y="686066"/>
            <a:ext cx="6380844" cy="830508"/>
          </a:xfrm>
        </p:spPr>
        <p:txBody>
          <a:bodyPr tIns="18000" bIns="18000" anchor="t">
            <a:no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48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C</a:t>
            </a:r>
            <a:r>
              <a:rPr lang="en-US" altLang="ko-KR" sz="40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ontents</a:t>
            </a:r>
            <a:endParaRPr lang="ko-KR" altLang="en-US" sz="480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D62B4AF7-87B3-468D-AA6A-4DFDBE6CDC1C}"/>
              </a:ext>
            </a:extLst>
          </p:cNvPr>
          <p:cNvGrpSpPr/>
          <p:nvPr/>
        </p:nvGrpSpPr>
        <p:grpSpPr>
          <a:xfrm>
            <a:off x="659235" y="2961314"/>
            <a:ext cx="9638893" cy="2730128"/>
            <a:chOff x="659235" y="2791723"/>
            <a:chExt cx="9638893" cy="2730128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F7E643C4-59D2-4963-BE31-A10DC02D6173}"/>
                </a:ext>
              </a:extLst>
            </p:cNvPr>
            <p:cNvGrpSpPr/>
            <p:nvPr/>
          </p:nvGrpSpPr>
          <p:grpSpPr>
            <a:xfrm>
              <a:off x="659235" y="2791723"/>
              <a:ext cx="9638893" cy="1274553"/>
              <a:chOff x="707700" y="2226900"/>
              <a:chExt cx="9638893" cy="1274553"/>
            </a:xfrm>
          </p:grpSpPr>
          <p:sp>
            <p:nvSpPr>
              <p:cNvPr id="15" name="제목 1">
                <a:extLst>
                  <a:ext uri="{FF2B5EF4-FFF2-40B4-BE49-F238E27FC236}">
                    <a16:creationId xmlns:a16="http://schemas.microsoft.com/office/drawing/2014/main" id="{11A0306D-B361-4B5B-844F-EF8C876ACEB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02593" y="2226900"/>
                <a:ext cx="9144000" cy="565427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algn="ctr" defTabSz="914400" rtl="0" eaLnBrk="1" latinLnBrk="1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ko-KR" altLang="en-US" sz="2400" dirty="0">
                    <a:solidFill>
                      <a:schemeClr val="bg1"/>
                    </a:solidFill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기획의도 </a:t>
                </a:r>
              </a:p>
            </p:txBody>
          </p:sp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02E5CAF3-127D-428C-AF5A-9C04AB3F3E03}"/>
                  </a:ext>
                </a:extLst>
              </p:cNvPr>
              <p:cNvSpPr/>
              <p:nvPr/>
            </p:nvSpPr>
            <p:spPr>
              <a:xfrm>
                <a:off x="707700" y="2226900"/>
                <a:ext cx="373224" cy="373224"/>
              </a:xfrm>
              <a:prstGeom prst="rect">
                <a:avLst/>
              </a:prstGeom>
              <a:solidFill>
                <a:srgbClr val="513397"/>
              </a:solidFill>
              <a:ln>
                <a:noFill/>
              </a:ln>
              <a:effectLst/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ln w="0"/>
                    <a:solidFill>
                      <a:schemeClr val="bg1"/>
                    </a:solidFill>
                  </a:rPr>
                  <a:t>1</a:t>
                </a:r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17" name="그룹 16">
                <a:extLst>
                  <a:ext uri="{FF2B5EF4-FFF2-40B4-BE49-F238E27FC236}">
                    <a16:creationId xmlns:a16="http://schemas.microsoft.com/office/drawing/2014/main" id="{7C8BA9BD-EF46-47B0-A1C7-F8BA941D6084}"/>
                  </a:ext>
                </a:extLst>
              </p:cNvPr>
              <p:cNvGrpSpPr/>
              <p:nvPr/>
            </p:nvGrpSpPr>
            <p:grpSpPr>
              <a:xfrm>
                <a:off x="707700" y="2936026"/>
                <a:ext cx="9638893" cy="565427"/>
                <a:chOff x="707700" y="2936026"/>
                <a:chExt cx="9638893" cy="565427"/>
              </a:xfrm>
            </p:grpSpPr>
            <p:sp>
              <p:nvSpPr>
                <p:cNvPr id="18" name="제목 1">
                  <a:extLst>
                    <a:ext uri="{FF2B5EF4-FFF2-40B4-BE49-F238E27FC236}">
                      <a16:creationId xmlns:a16="http://schemas.microsoft.com/office/drawing/2014/main" id="{1A13A89C-6870-4B03-9B96-F4F9775A0A09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202593" y="2936026"/>
                  <a:ext cx="9144000" cy="565427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t">
                  <a:normAutofit/>
                </a:bodyPr>
                <a:lstStyle>
                  <a:lvl1pPr algn="ctr" defTabSz="914400" rtl="0" eaLnBrk="1" latinLnBrk="1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60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pPr algn="l"/>
                  <a:r>
                    <a:rPr lang="ko-KR" altLang="en-US" sz="2400" dirty="0">
                      <a:solidFill>
                        <a:schemeClr val="bg1"/>
                      </a:solidFill>
                      <a:latin typeface="Pretendard" panose="02000503000000020004" pitchFamily="50" charset="-127"/>
                      <a:ea typeface="Pretendard" panose="02000503000000020004" pitchFamily="50" charset="-127"/>
                      <a:cs typeface="Pretendard" panose="02000503000000020004" pitchFamily="50" charset="-127"/>
                    </a:rPr>
                    <a:t>사이트 설계 </a:t>
                  </a:r>
                  <a:r>
                    <a:rPr lang="en-US" altLang="ko-KR" sz="2400" dirty="0">
                      <a:solidFill>
                        <a:schemeClr val="bg1"/>
                      </a:solidFill>
                      <a:latin typeface="Pretendard" panose="02000503000000020004" pitchFamily="50" charset="-127"/>
                      <a:ea typeface="Pretendard" panose="02000503000000020004" pitchFamily="50" charset="-127"/>
                      <a:cs typeface="Pretendard" panose="02000503000000020004" pitchFamily="50" charset="-127"/>
                    </a:rPr>
                    <a:t>- </a:t>
                  </a:r>
                  <a:r>
                    <a:rPr lang="ko-KR" altLang="en-US" sz="2400" dirty="0">
                      <a:solidFill>
                        <a:schemeClr val="bg1"/>
                      </a:solidFill>
                      <a:latin typeface="Pretendard" panose="02000503000000020004" pitchFamily="50" charset="-127"/>
                      <a:ea typeface="Pretendard" panose="02000503000000020004" pitchFamily="50" charset="-127"/>
                      <a:cs typeface="Pretendard" panose="02000503000000020004" pitchFamily="50" charset="-127"/>
                    </a:rPr>
                    <a:t>와이어 프레임</a:t>
                  </a:r>
                  <a:r>
                    <a:rPr lang="en-US" altLang="ko-KR" sz="2400" dirty="0">
                      <a:solidFill>
                        <a:schemeClr val="bg1"/>
                      </a:solidFill>
                      <a:latin typeface="Pretendard" panose="02000503000000020004" pitchFamily="50" charset="-127"/>
                      <a:ea typeface="Pretendard" panose="02000503000000020004" pitchFamily="50" charset="-127"/>
                      <a:cs typeface="Pretendard" panose="02000503000000020004" pitchFamily="50" charset="-127"/>
                    </a:rPr>
                    <a:t>(Balsamiq Tool)</a:t>
                  </a:r>
                  <a:endParaRPr lang="ko-KR" altLang="en-US" sz="2400" dirty="0">
                    <a:solidFill>
                      <a:schemeClr val="bg1"/>
                    </a:solidFill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endParaRPr>
                </a:p>
              </p:txBody>
            </p:sp>
            <p:sp>
              <p:nvSpPr>
                <p:cNvPr id="19" name="직사각형 18">
                  <a:extLst>
                    <a:ext uri="{FF2B5EF4-FFF2-40B4-BE49-F238E27FC236}">
                      <a16:creationId xmlns:a16="http://schemas.microsoft.com/office/drawing/2014/main" id="{B1684977-7623-4526-8678-9917D4DEBD9B}"/>
                    </a:ext>
                  </a:extLst>
                </p:cNvPr>
                <p:cNvSpPr/>
                <p:nvPr/>
              </p:nvSpPr>
              <p:spPr>
                <a:xfrm>
                  <a:off x="707700" y="2936026"/>
                  <a:ext cx="373224" cy="373224"/>
                </a:xfrm>
                <a:prstGeom prst="rect">
                  <a:avLst/>
                </a:prstGeom>
                <a:solidFill>
                  <a:srgbClr val="513397"/>
                </a:solidFill>
                <a:ln>
                  <a:noFill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>
                      <a:ln w="0"/>
                      <a:solidFill>
                        <a:schemeClr val="bg1"/>
                      </a:solidFill>
                    </a:rPr>
                    <a:t>2</a:t>
                  </a:r>
                  <a:endParaRPr lang="ko-KR" altLang="en-US" dirty="0">
                    <a:solidFill>
                      <a:schemeClr val="bg1"/>
                    </a:solidFill>
                  </a:endParaRPr>
                </a:p>
              </p:txBody>
            </p:sp>
          </p:grpSp>
        </p:grp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7127D9C6-9D52-414C-A586-33740D33CE1B}"/>
                </a:ext>
              </a:extLst>
            </p:cNvPr>
            <p:cNvGrpSpPr/>
            <p:nvPr/>
          </p:nvGrpSpPr>
          <p:grpSpPr>
            <a:xfrm>
              <a:off x="659235" y="4209975"/>
              <a:ext cx="9638893" cy="565427"/>
              <a:chOff x="707700" y="3645152"/>
              <a:chExt cx="9638893" cy="565427"/>
            </a:xfrm>
          </p:grpSpPr>
          <p:sp>
            <p:nvSpPr>
              <p:cNvPr id="22" name="제목 1">
                <a:extLst>
                  <a:ext uri="{FF2B5EF4-FFF2-40B4-BE49-F238E27FC236}">
                    <a16:creationId xmlns:a16="http://schemas.microsoft.com/office/drawing/2014/main" id="{284BDFC2-B2B7-4FBF-835F-CA046D2DE29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02593" y="3645152"/>
                <a:ext cx="9144000" cy="565427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algn="ctr" defTabSz="914400" rtl="0" eaLnBrk="1" latinLnBrk="1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ko-KR" altLang="en-US" sz="2400" dirty="0">
                    <a:solidFill>
                      <a:schemeClr val="bg1"/>
                    </a:solidFill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사이트 구현</a:t>
                </a:r>
              </a:p>
            </p:txBody>
          </p: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EB0B69EC-0E11-4FC1-96E0-A9E51E504AC7}"/>
                  </a:ext>
                </a:extLst>
              </p:cNvPr>
              <p:cNvSpPr/>
              <p:nvPr/>
            </p:nvSpPr>
            <p:spPr>
              <a:xfrm>
                <a:off x="707700" y="3645152"/>
                <a:ext cx="373224" cy="373224"/>
              </a:xfrm>
              <a:prstGeom prst="rect">
                <a:avLst/>
              </a:prstGeom>
              <a:solidFill>
                <a:srgbClr val="513397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ln w="0"/>
                    <a:solidFill>
                      <a:schemeClr val="bg1"/>
                    </a:solidFill>
                  </a:rPr>
                  <a:t>3</a:t>
                </a:r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95EEBA63-F4CD-4326-82EC-6991C25DF950}"/>
                </a:ext>
              </a:extLst>
            </p:cNvPr>
            <p:cNvGrpSpPr/>
            <p:nvPr/>
          </p:nvGrpSpPr>
          <p:grpSpPr>
            <a:xfrm>
              <a:off x="659235" y="4956424"/>
              <a:ext cx="9638893" cy="565427"/>
              <a:chOff x="707700" y="4391601"/>
              <a:chExt cx="9638893" cy="565427"/>
            </a:xfrm>
          </p:grpSpPr>
          <p:sp>
            <p:nvSpPr>
              <p:cNvPr id="25" name="제목 1">
                <a:extLst>
                  <a:ext uri="{FF2B5EF4-FFF2-40B4-BE49-F238E27FC236}">
                    <a16:creationId xmlns:a16="http://schemas.microsoft.com/office/drawing/2014/main" id="{82CA2D87-BFC3-4D7D-98C1-0B6D37B9C6A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02593" y="4391601"/>
                <a:ext cx="9144000" cy="565427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algn="ctr" defTabSz="914400" rtl="0" eaLnBrk="1" latinLnBrk="1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ko-KR" altLang="en-US" sz="2400" dirty="0">
                    <a:solidFill>
                      <a:schemeClr val="bg1"/>
                    </a:solidFill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향후 계획</a:t>
                </a:r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BE502CCA-2D7A-41DC-A974-79CEE1DFAF77}"/>
                  </a:ext>
                </a:extLst>
              </p:cNvPr>
              <p:cNvSpPr/>
              <p:nvPr/>
            </p:nvSpPr>
            <p:spPr>
              <a:xfrm>
                <a:off x="707700" y="4391601"/>
                <a:ext cx="373224" cy="373224"/>
              </a:xfrm>
              <a:prstGeom prst="rect">
                <a:avLst/>
              </a:prstGeom>
              <a:solidFill>
                <a:srgbClr val="513397"/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ln w="0"/>
                    <a:solidFill>
                      <a:schemeClr val="bg1"/>
                    </a:solidFill>
                  </a:rPr>
                  <a:t>4</a:t>
                </a:r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</p:grpSp>
      </p:grp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3E5C4E17-C4BB-4B6E-8FE8-897E1FD57E64}"/>
              </a:ext>
            </a:extLst>
          </p:cNvPr>
          <p:cNvCxnSpPr>
            <a:cxnSpLocks/>
          </p:cNvCxnSpPr>
          <p:nvPr/>
        </p:nvCxnSpPr>
        <p:spPr>
          <a:xfrm>
            <a:off x="293615" y="2163188"/>
            <a:ext cx="11898385" cy="0"/>
          </a:xfrm>
          <a:prstGeom prst="line">
            <a:avLst/>
          </a:prstGeom>
          <a:ln w="28575">
            <a:solidFill>
              <a:srgbClr val="513397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51448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>
            <a:extLst>
              <a:ext uri="{FF2B5EF4-FFF2-40B4-BE49-F238E27FC236}">
                <a16:creationId xmlns:a16="http://schemas.microsoft.com/office/drawing/2014/main" id="{47325ED5-6A0B-4074-AC9C-462E42384913}"/>
              </a:ext>
            </a:extLst>
          </p:cNvPr>
          <p:cNvSpPr/>
          <p:nvPr/>
        </p:nvSpPr>
        <p:spPr>
          <a:xfrm>
            <a:off x="0" y="-1"/>
            <a:ext cx="12192000" cy="685800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ko-KR" altLang="en-US" sz="24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29F295CC-9F7A-4B60-94A9-95576A850C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9649" y="686066"/>
            <a:ext cx="6380844" cy="830508"/>
          </a:xfrm>
        </p:spPr>
        <p:txBody>
          <a:bodyPr tIns="18000" bIns="18000" anchor="t">
            <a:no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48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기</a:t>
            </a:r>
            <a:r>
              <a:rPr lang="ko-KR" altLang="en-US" sz="40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획의도 </a:t>
            </a:r>
            <a:r>
              <a:rPr lang="en-US" altLang="ko-KR" sz="40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| </a:t>
            </a:r>
            <a:r>
              <a:rPr lang="ko-KR" altLang="en-US" sz="28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사이트 분석</a:t>
            </a: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3E5C4E17-C4BB-4B6E-8FE8-897E1FD57E64}"/>
              </a:ext>
            </a:extLst>
          </p:cNvPr>
          <p:cNvCxnSpPr>
            <a:cxnSpLocks/>
          </p:cNvCxnSpPr>
          <p:nvPr/>
        </p:nvCxnSpPr>
        <p:spPr>
          <a:xfrm>
            <a:off x="293615" y="2163188"/>
            <a:ext cx="11898385" cy="0"/>
          </a:xfrm>
          <a:prstGeom prst="line">
            <a:avLst/>
          </a:prstGeom>
          <a:ln w="28575">
            <a:solidFill>
              <a:srgbClr val="513397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86BC364-D9B2-4B1D-ACF9-DBEAF979C63D}"/>
              </a:ext>
            </a:extLst>
          </p:cNvPr>
          <p:cNvSpPr txBox="1"/>
          <p:nvPr/>
        </p:nvSpPr>
        <p:spPr>
          <a:xfrm>
            <a:off x="579649" y="2536447"/>
            <a:ext cx="4190400" cy="11364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4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메인 영화소개 몰입도 부족</a:t>
            </a:r>
            <a:endParaRPr lang="en-US" altLang="ko-KR" sz="2400" b="1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400" dirty="0">
                <a:solidFill>
                  <a:schemeClr val="bg2">
                    <a:lumMod val="7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복잡한 </a:t>
            </a:r>
            <a:r>
              <a:rPr lang="ko-KR" altLang="en-US" sz="2400" dirty="0" err="1">
                <a:solidFill>
                  <a:schemeClr val="bg2">
                    <a:lumMod val="7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사이트맵</a:t>
            </a:r>
            <a:endParaRPr lang="en-US" altLang="ko-KR" sz="2400" dirty="0">
              <a:solidFill>
                <a:schemeClr val="bg2">
                  <a:lumMod val="7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058C4B1-F4A6-4002-80DD-ECF9EEB98F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2108" y="1781862"/>
            <a:ext cx="7081766" cy="4865730"/>
          </a:xfrm>
          <a:prstGeom prst="rect">
            <a:avLst/>
          </a:prstGeom>
          <a:ln w="25400" cap="sq">
            <a:solidFill>
              <a:schemeClr val="bg1">
                <a:lumMod val="75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185319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>
            <a:extLst>
              <a:ext uri="{FF2B5EF4-FFF2-40B4-BE49-F238E27FC236}">
                <a16:creationId xmlns:a16="http://schemas.microsoft.com/office/drawing/2014/main" id="{47325ED5-6A0B-4074-AC9C-462E42384913}"/>
              </a:ext>
            </a:extLst>
          </p:cNvPr>
          <p:cNvSpPr/>
          <p:nvPr/>
        </p:nvSpPr>
        <p:spPr>
          <a:xfrm>
            <a:off x="0" y="-1"/>
            <a:ext cx="12192000" cy="685800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ko-KR" altLang="en-US" sz="24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29F295CC-9F7A-4B60-94A9-95576A850C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9649" y="686066"/>
            <a:ext cx="6380844" cy="830508"/>
          </a:xfrm>
        </p:spPr>
        <p:txBody>
          <a:bodyPr tIns="18000" bIns="18000" anchor="t">
            <a:no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48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기</a:t>
            </a:r>
            <a:r>
              <a:rPr lang="ko-KR" altLang="en-US" sz="40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획의도 </a:t>
            </a:r>
            <a:r>
              <a:rPr lang="en-US" altLang="ko-KR" sz="40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| </a:t>
            </a:r>
            <a:r>
              <a:rPr lang="ko-KR" altLang="en-US" sz="28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사이트 분석</a:t>
            </a: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3E5C4E17-C4BB-4B6E-8FE8-897E1FD57E64}"/>
              </a:ext>
            </a:extLst>
          </p:cNvPr>
          <p:cNvCxnSpPr>
            <a:cxnSpLocks/>
          </p:cNvCxnSpPr>
          <p:nvPr/>
        </p:nvCxnSpPr>
        <p:spPr>
          <a:xfrm>
            <a:off x="293615" y="2163188"/>
            <a:ext cx="11898385" cy="0"/>
          </a:xfrm>
          <a:prstGeom prst="line">
            <a:avLst/>
          </a:prstGeom>
          <a:ln w="28575">
            <a:solidFill>
              <a:srgbClr val="513397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86BC364-D9B2-4B1D-ACF9-DBEAF979C63D}"/>
              </a:ext>
            </a:extLst>
          </p:cNvPr>
          <p:cNvSpPr txBox="1"/>
          <p:nvPr/>
        </p:nvSpPr>
        <p:spPr>
          <a:xfrm>
            <a:off x="579649" y="2536447"/>
            <a:ext cx="4190400" cy="11364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400" dirty="0">
                <a:solidFill>
                  <a:schemeClr val="bg2">
                    <a:lumMod val="7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메인 영화소개 몰입도 부족</a:t>
            </a:r>
            <a:endParaRPr lang="en-US" altLang="ko-KR" sz="2400" dirty="0">
              <a:solidFill>
                <a:schemeClr val="bg2">
                  <a:lumMod val="7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4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복잡한 </a:t>
            </a:r>
            <a:r>
              <a:rPr lang="ko-KR" altLang="en-US" sz="2400" b="1" dirty="0" err="1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사이트맵</a:t>
            </a:r>
            <a:endParaRPr lang="en-US" altLang="ko-KR" sz="2400" b="1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73E374C-F79A-4B1F-87F4-2A8A4B7AE9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6708" y="1753760"/>
            <a:ext cx="7110561" cy="4875640"/>
          </a:xfrm>
          <a:prstGeom prst="rect">
            <a:avLst/>
          </a:prstGeom>
          <a:ln w="25400"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543385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>
            <a:extLst>
              <a:ext uri="{FF2B5EF4-FFF2-40B4-BE49-F238E27FC236}">
                <a16:creationId xmlns:a16="http://schemas.microsoft.com/office/drawing/2014/main" id="{47325ED5-6A0B-4074-AC9C-462E42384913}"/>
              </a:ext>
            </a:extLst>
          </p:cNvPr>
          <p:cNvSpPr/>
          <p:nvPr/>
        </p:nvSpPr>
        <p:spPr>
          <a:xfrm>
            <a:off x="0" y="-1"/>
            <a:ext cx="12192000" cy="685800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ko-KR" altLang="en-US" sz="24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29F295CC-9F7A-4B60-94A9-95576A850C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9648" y="686066"/>
            <a:ext cx="9338793" cy="830508"/>
          </a:xfrm>
        </p:spPr>
        <p:txBody>
          <a:bodyPr tIns="18000" bIns="18000" anchor="t">
            <a:no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48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사</a:t>
            </a:r>
            <a:r>
              <a:rPr lang="ko-KR" altLang="en-US" sz="40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이트 설계 </a:t>
            </a:r>
            <a:r>
              <a:rPr lang="en-US" altLang="ko-KR" sz="40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| </a:t>
            </a:r>
            <a:r>
              <a:rPr lang="ko-KR" altLang="en-US" sz="28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와이어 프레임</a:t>
            </a:r>
            <a:r>
              <a:rPr lang="en-US" altLang="ko-KR" sz="28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(Balsamiq Tool) – PC </a:t>
            </a:r>
            <a:r>
              <a:rPr lang="en-US" altLang="ko-KR" sz="2800" dirty="0" err="1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ver</a:t>
            </a:r>
            <a:r>
              <a:rPr lang="en-US" altLang="ko-KR" sz="28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 </a:t>
            </a:r>
            <a:endParaRPr lang="ko-KR" altLang="en-US" sz="280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3E5C4E17-C4BB-4B6E-8FE8-897E1FD57E64}"/>
              </a:ext>
            </a:extLst>
          </p:cNvPr>
          <p:cNvCxnSpPr>
            <a:cxnSpLocks/>
          </p:cNvCxnSpPr>
          <p:nvPr/>
        </p:nvCxnSpPr>
        <p:spPr>
          <a:xfrm>
            <a:off x="293615" y="2163188"/>
            <a:ext cx="11898385" cy="0"/>
          </a:xfrm>
          <a:prstGeom prst="line">
            <a:avLst/>
          </a:prstGeom>
          <a:ln w="28575">
            <a:solidFill>
              <a:srgbClr val="513397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216DC29-1096-4BF7-A63B-CA8CD8C57246}"/>
              </a:ext>
            </a:extLst>
          </p:cNvPr>
          <p:cNvSpPr txBox="1"/>
          <p:nvPr/>
        </p:nvSpPr>
        <p:spPr>
          <a:xfrm>
            <a:off x="579648" y="2269975"/>
            <a:ext cx="4190400" cy="5824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메인 페이지 레이아웃</a:t>
            </a:r>
            <a:endParaRPr lang="en-US" altLang="ko-KR" sz="2400" dirty="0">
              <a:solidFill>
                <a:schemeClr val="bg2">
                  <a:lumMod val="7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A871104E-FF7A-4301-AF01-889EDF8C06EC}"/>
              </a:ext>
            </a:extLst>
          </p:cNvPr>
          <p:cNvSpPr txBox="1">
            <a:spLocks/>
          </p:cNvSpPr>
          <p:nvPr/>
        </p:nvSpPr>
        <p:spPr>
          <a:xfrm>
            <a:off x="7204383" y="3581266"/>
            <a:ext cx="4020344" cy="13266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4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BA023AB-7BE4-4692-9EB2-0853159FBF4B}"/>
              </a:ext>
            </a:extLst>
          </p:cNvPr>
          <p:cNvSpPr txBox="1"/>
          <p:nvPr/>
        </p:nvSpPr>
        <p:spPr>
          <a:xfrm>
            <a:off x="3905645" y="2440471"/>
            <a:ext cx="3704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1. </a:t>
            </a:r>
            <a:r>
              <a:rPr lang="ko-KR" altLang="en-US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상단영역    </a:t>
            </a:r>
            <a:r>
              <a:rPr lang="en-US" altLang="ko-KR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2. </a:t>
            </a:r>
            <a:r>
              <a:rPr lang="ko-KR" altLang="en-US" dirty="0" err="1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메인영역</a:t>
            </a:r>
            <a:r>
              <a:rPr lang="ko-KR" altLang="en-US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   </a:t>
            </a:r>
            <a:r>
              <a:rPr lang="en-US" altLang="ko-KR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3.</a:t>
            </a:r>
            <a:r>
              <a:rPr lang="ko-KR" altLang="en-US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하단영역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350279D-28D1-4019-A476-2A7C81241B0F}"/>
              </a:ext>
            </a:extLst>
          </p:cNvPr>
          <p:cNvSpPr txBox="1"/>
          <p:nvPr/>
        </p:nvSpPr>
        <p:spPr>
          <a:xfrm>
            <a:off x="564559" y="3232589"/>
            <a:ext cx="13575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1. </a:t>
            </a:r>
            <a:r>
              <a:rPr lang="ko-KR" altLang="en-US" sz="20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상단영역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2FACE3D-BA2A-4B57-A346-1D33DFCBC1AF}"/>
              </a:ext>
            </a:extLst>
          </p:cNvPr>
          <p:cNvSpPr txBox="1"/>
          <p:nvPr/>
        </p:nvSpPr>
        <p:spPr>
          <a:xfrm>
            <a:off x="2612224" y="3140257"/>
            <a:ext cx="26360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1-1. </a:t>
            </a:r>
            <a:r>
              <a:rPr lang="ko-KR" altLang="en-US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로고</a:t>
            </a:r>
            <a:endParaRPr lang="en-US" altLang="ko-KR" sz="160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en-US" altLang="ko-KR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&gt;&gt; </a:t>
            </a:r>
            <a:r>
              <a:rPr lang="ko-KR" altLang="en-US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중앙에서 왼쪽으로 변경</a:t>
            </a:r>
            <a:endParaRPr lang="en-US" altLang="ko-KR" sz="160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686C200-627E-451D-BAFB-5051FB6DBE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648" y="4136077"/>
            <a:ext cx="11296650" cy="31501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1959A61-FDA7-4E5F-BE0E-F33C24C0CD20}"/>
              </a:ext>
            </a:extLst>
          </p:cNvPr>
          <p:cNvSpPr txBox="1"/>
          <p:nvPr/>
        </p:nvSpPr>
        <p:spPr>
          <a:xfrm>
            <a:off x="5589669" y="3140257"/>
            <a:ext cx="36248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1-2. GNB </a:t>
            </a:r>
            <a:r>
              <a:rPr lang="ko-KR" altLang="en-US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메뉴</a:t>
            </a:r>
            <a:endParaRPr lang="en-US" altLang="ko-KR" sz="160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en-US" altLang="ko-KR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&gt;&gt; </a:t>
            </a:r>
            <a:r>
              <a:rPr lang="ko-KR" altLang="en-US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상대적으로 사용성이 높은 메뉴로 구성</a:t>
            </a:r>
            <a:endParaRPr lang="en-US" altLang="ko-KR" sz="160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2F8B4B8-07A0-46ED-9193-E1E2E2822719}"/>
              </a:ext>
            </a:extLst>
          </p:cNvPr>
          <p:cNvSpPr txBox="1"/>
          <p:nvPr/>
        </p:nvSpPr>
        <p:spPr>
          <a:xfrm>
            <a:off x="9501269" y="3140257"/>
            <a:ext cx="36248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1-3. </a:t>
            </a:r>
            <a:r>
              <a:rPr lang="ko-KR" altLang="en-US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멤버십</a:t>
            </a:r>
            <a:r>
              <a:rPr lang="en-US" altLang="ko-KR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ko-KR" altLang="en-US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메뉴</a:t>
            </a:r>
            <a:endParaRPr lang="en-US" altLang="ko-KR" sz="160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79803FA-6215-4903-80D5-E49A240DF712}"/>
              </a:ext>
            </a:extLst>
          </p:cNvPr>
          <p:cNvSpPr/>
          <p:nvPr/>
        </p:nvSpPr>
        <p:spPr>
          <a:xfrm>
            <a:off x="-102637" y="6046237"/>
            <a:ext cx="12363061" cy="1252772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70392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>
            <a:extLst>
              <a:ext uri="{FF2B5EF4-FFF2-40B4-BE49-F238E27FC236}">
                <a16:creationId xmlns:a16="http://schemas.microsoft.com/office/drawing/2014/main" id="{47325ED5-6A0B-4074-AC9C-462E42384913}"/>
              </a:ext>
            </a:extLst>
          </p:cNvPr>
          <p:cNvSpPr/>
          <p:nvPr/>
        </p:nvSpPr>
        <p:spPr>
          <a:xfrm>
            <a:off x="0" y="-1"/>
            <a:ext cx="12192000" cy="685800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ko-KR" altLang="en-US" sz="24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29F295CC-9F7A-4B60-94A9-95576A850C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3615" y="125060"/>
            <a:ext cx="6062452" cy="336327"/>
          </a:xfrm>
        </p:spPr>
        <p:txBody>
          <a:bodyPr tIns="18000" bIns="18000" anchor="t">
            <a:no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16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사</a:t>
            </a:r>
            <a:r>
              <a:rPr lang="ko-KR" altLang="en-US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이트 설계 </a:t>
            </a:r>
            <a:r>
              <a:rPr lang="en-US" altLang="ko-KR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| </a:t>
            </a:r>
            <a:r>
              <a:rPr lang="ko-KR" altLang="en-US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와이어 프레임</a:t>
            </a:r>
            <a:r>
              <a:rPr lang="en-US" altLang="ko-KR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(Balsamiq Tool) – PC </a:t>
            </a:r>
            <a:r>
              <a:rPr lang="en-US" altLang="ko-KR" sz="1600" dirty="0" err="1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ver</a:t>
            </a:r>
            <a:endParaRPr lang="ko-KR" altLang="en-US" sz="160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A871104E-FF7A-4301-AF01-889EDF8C06EC}"/>
              </a:ext>
            </a:extLst>
          </p:cNvPr>
          <p:cNvSpPr txBox="1">
            <a:spLocks/>
          </p:cNvSpPr>
          <p:nvPr/>
        </p:nvSpPr>
        <p:spPr>
          <a:xfrm>
            <a:off x="7204383" y="3581266"/>
            <a:ext cx="4020344" cy="13266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4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350279D-28D1-4019-A476-2A7C81241B0F}"/>
              </a:ext>
            </a:extLst>
          </p:cNvPr>
          <p:cNvSpPr txBox="1"/>
          <p:nvPr/>
        </p:nvSpPr>
        <p:spPr>
          <a:xfrm>
            <a:off x="7197750" y="921741"/>
            <a:ext cx="13575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2. </a:t>
            </a:r>
            <a:r>
              <a:rPr lang="ko-KR" altLang="en-US" sz="2000" b="1" dirty="0" err="1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메인영역</a:t>
            </a:r>
            <a:endParaRPr lang="ko-KR" altLang="en-US" sz="2000" b="1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2FACE3D-BA2A-4B57-A346-1D33DFCBC1AF}"/>
              </a:ext>
            </a:extLst>
          </p:cNvPr>
          <p:cNvSpPr txBox="1"/>
          <p:nvPr/>
        </p:nvSpPr>
        <p:spPr>
          <a:xfrm>
            <a:off x="7237271" y="1523465"/>
            <a:ext cx="26360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1) </a:t>
            </a:r>
            <a:r>
              <a:rPr lang="ko-KR" altLang="en-US" sz="1600" dirty="0" err="1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메인배너</a:t>
            </a:r>
            <a:endParaRPr lang="en-US" altLang="ko-KR" sz="160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0073F2-2F85-4E24-8BD5-AEE3AD9CBADC}"/>
              </a:ext>
            </a:extLst>
          </p:cNvPr>
          <p:cNvSpPr txBox="1"/>
          <p:nvPr/>
        </p:nvSpPr>
        <p:spPr>
          <a:xfrm>
            <a:off x="7249161" y="1856244"/>
            <a:ext cx="383630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전체화면이 </a:t>
            </a:r>
            <a:r>
              <a:rPr lang="ko-KR" altLang="en-US" sz="1600" dirty="0" err="1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메인배너로</a:t>
            </a:r>
            <a:r>
              <a:rPr lang="ko-KR" altLang="en-US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채워지고</a:t>
            </a:r>
            <a:endParaRPr lang="en-US" altLang="ko-KR" sz="160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ko-KR" altLang="en-US" sz="1600" dirty="0" err="1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메인배너</a:t>
            </a:r>
            <a:r>
              <a:rPr lang="ko-KR" altLang="en-US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안에서는 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onmousemove</a:t>
            </a:r>
            <a:r>
              <a:rPr lang="en-US" altLang="ko-KR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ko-KR" altLang="en-US" sz="1600" b="0" dirty="0">
                <a:solidFill>
                  <a:schemeClr val="bg1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이벤트로</a:t>
            </a:r>
            <a:endParaRPr lang="en-US" altLang="ko-KR" sz="1600" b="0" dirty="0">
              <a:solidFill>
                <a:schemeClr val="bg1"/>
              </a:solidFill>
              <a:effectLst/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ko-KR" altLang="en-US" sz="1600" dirty="0" err="1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마우스커서가</a:t>
            </a:r>
            <a:r>
              <a:rPr lang="ko-KR" altLang="en-US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en-US" altLang="ko-KR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ko-KR" altLang="en-US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플레이 버튼으로</a:t>
            </a:r>
            <a:r>
              <a:rPr lang="en-US" altLang="ko-KR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ko-KR" altLang="en-US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노출</a:t>
            </a:r>
            <a:endParaRPr lang="en-US" altLang="ko-KR" sz="160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ko-KR" altLang="en-US" sz="1600" dirty="0" err="1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메인배너</a:t>
            </a:r>
            <a:r>
              <a:rPr lang="ko-KR" altLang="en-US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영역 </a:t>
            </a:r>
            <a:r>
              <a:rPr lang="ko-KR" altLang="en-US" sz="1600" dirty="0" err="1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클릭시</a:t>
            </a:r>
            <a:r>
              <a:rPr lang="ko-KR" altLang="en-US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해당 영화 예고편 재생</a:t>
            </a:r>
            <a:endParaRPr lang="en-US" altLang="ko-KR" sz="160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endParaRPr lang="en-US" altLang="ko-KR" sz="160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ko-KR" altLang="en-US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화살표버튼으로 다음영화 이동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452638E-428C-4A82-945E-F429E222E2B6}"/>
              </a:ext>
            </a:extLst>
          </p:cNvPr>
          <p:cNvSpPr txBox="1"/>
          <p:nvPr/>
        </p:nvSpPr>
        <p:spPr>
          <a:xfrm>
            <a:off x="7237271" y="3758203"/>
            <a:ext cx="26360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2) </a:t>
            </a:r>
            <a:r>
              <a:rPr lang="ko-KR" altLang="en-US" sz="1600" dirty="0" err="1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현재상영작</a:t>
            </a:r>
            <a:r>
              <a:rPr lang="ko-KR" altLang="en-US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en-US" altLang="ko-KR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/ </a:t>
            </a:r>
            <a:r>
              <a:rPr lang="ko-KR" altLang="en-US" sz="1600" dirty="0" err="1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상영예정작</a:t>
            </a:r>
            <a:endParaRPr lang="en-US" altLang="ko-KR" sz="160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6C5A209-397D-458B-9C47-F242D2CC756D}"/>
              </a:ext>
            </a:extLst>
          </p:cNvPr>
          <p:cNvSpPr txBox="1"/>
          <p:nvPr/>
        </p:nvSpPr>
        <p:spPr>
          <a:xfrm>
            <a:off x="7249161" y="4090982"/>
            <a:ext cx="395172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현재상영작은</a:t>
            </a:r>
            <a:r>
              <a:rPr lang="ko-KR" altLang="en-US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박스오피스가 아닌</a:t>
            </a:r>
            <a:endParaRPr lang="en-US" altLang="ko-KR" sz="160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ko-KR" altLang="en-US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장르별로 영화를 소개</a:t>
            </a:r>
            <a:endParaRPr lang="en-US" altLang="ko-KR" sz="160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en-US" altLang="ko-KR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&gt;&gt; </a:t>
            </a:r>
            <a:r>
              <a:rPr lang="ko-KR" altLang="en-US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사용자에게 영화 선택의 폭을 </a:t>
            </a:r>
            <a:r>
              <a:rPr lang="ko-KR" altLang="en-US" sz="1600" dirty="0" err="1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넓혀주기</a:t>
            </a:r>
            <a:r>
              <a:rPr lang="ko-KR" altLang="en-US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위해</a:t>
            </a:r>
            <a:endParaRPr lang="en-US" altLang="ko-KR" sz="160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endParaRPr lang="ko-KR" altLang="en-US" sz="160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3E5C4E17-C4BB-4B6E-8FE8-897E1FD57E64}"/>
              </a:ext>
            </a:extLst>
          </p:cNvPr>
          <p:cNvCxnSpPr>
            <a:cxnSpLocks/>
          </p:cNvCxnSpPr>
          <p:nvPr/>
        </p:nvCxnSpPr>
        <p:spPr>
          <a:xfrm>
            <a:off x="293615" y="639188"/>
            <a:ext cx="11898385" cy="0"/>
          </a:xfrm>
          <a:prstGeom prst="line">
            <a:avLst/>
          </a:prstGeom>
          <a:ln w="28575">
            <a:solidFill>
              <a:srgbClr val="513397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9DC2C08A-5684-44A7-ABA1-DF64A624D7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60059" y="988928"/>
            <a:ext cx="7067260" cy="6477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9875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>
            <a:extLst>
              <a:ext uri="{FF2B5EF4-FFF2-40B4-BE49-F238E27FC236}">
                <a16:creationId xmlns:a16="http://schemas.microsoft.com/office/drawing/2014/main" id="{47325ED5-6A0B-4074-AC9C-462E42384913}"/>
              </a:ext>
            </a:extLst>
          </p:cNvPr>
          <p:cNvSpPr/>
          <p:nvPr/>
        </p:nvSpPr>
        <p:spPr>
          <a:xfrm>
            <a:off x="0" y="-1"/>
            <a:ext cx="12192000" cy="685800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ko-KR" altLang="en-US" sz="24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29F295CC-9F7A-4B60-94A9-95576A850C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3615" y="125060"/>
            <a:ext cx="6062452" cy="336327"/>
          </a:xfrm>
        </p:spPr>
        <p:txBody>
          <a:bodyPr tIns="18000" bIns="18000" anchor="t">
            <a:no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16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사</a:t>
            </a:r>
            <a:r>
              <a:rPr lang="ko-KR" altLang="en-US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이트 설계 </a:t>
            </a:r>
            <a:r>
              <a:rPr lang="en-US" altLang="ko-KR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| </a:t>
            </a:r>
            <a:r>
              <a:rPr lang="ko-KR" altLang="en-US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와이어 프레임</a:t>
            </a:r>
            <a:r>
              <a:rPr lang="en-US" altLang="ko-KR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(Balsamiq Tool) – PC </a:t>
            </a:r>
            <a:r>
              <a:rPr lang="en-US" altLang="ko-KR" sz="1600" dirty="0" err="1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ver</a:t>
            </a:r>
            <a:endParaRPr lang="ko-KR" altLang="en-US" sz="160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A871104E-FF7A-4301-AF01-889EDF8C06EC}"/>
              </a:ext>
            </a:extLst>
          </p:cNvPr>
          <p:cNvSpPr txBox="1">
            <a:spLocks/>
          </p:cNvSpPr>
          <p:nvPr/>
        </p:nvSpPr>
        <p:spPr>
          <a:xfrm>
            <a:off x="7204383" y="3581266"/>
            <a:ext cx="4020344" cy="13266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4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350279D-28D1-4019-A476-2A7C81241B0F}"/>
              </a:ext>
            </a:extLst>
          </p:cNvPr>
          <p:cNvSpPr txBox="1"/>
          <p:nvPr/>
        </p:nvSpPr>
        <p:spPr>
          <a:xfrm>
            <a:off x="7197750" y="921741"/>
            <a:ext cx="13575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2. </a:t>
            </a:r>
            <a:r>
              <a:rPr lang="ko-KR" altLang="en-US" sz="2000" b="1" dirty="0" err="1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메인영역</a:t>
            </a:r>
            <a:endParaRPr lang="ko-KR" altLang="en-US" sz="2000" b="1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2FACE3D-BA2A-4B57-A346-1D33DFCBC1AF}"/>
              </a:ext>
            </a:extLst>
          </p:cNvPr>
          <p:cNvSpPr txBox="1"/>
          <p:nvPr/>
        </p:nvSpPr>
        <p:spPr>
          <a:xfrm>
            <a:off x="7237271" y="1523465"/>
            <a:ext cx="26360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3) </a:t>
            </a:r>
            <a:r>
              <a:rPr lang="ko-KR" altLang="en-US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스페셜관</a:t>
            </a:r>
            <a:endParaRPr lang="en-US" altLang="ko-KR" sz="160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0073F2-2F85-4E24-8BD5-AEE3AD9CBADC}"/>
              </a:ext>
            </a:extLst>
          </p:cNvPr>
          <p:cNvSpPr txBox="1"/>
          <p:nvPr/>
        </p:nvSpPr>
        <p:spPr>
          <a:xfrm>
            <a:off x="7249161" y="1856244"/>
            <a:ext cx="36952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상단 색상 바가 줄어들며 스페셜관 소개 진행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452638E-428C-4A82-945E-F429E222E2B6}"/>
              </a:ext>
            </a:extLst>
          </p:cNvPr>
          <p:cNvSpPr txBox="1"/>
          <p:nvPr/>
        </p:nvSpPr>
        <p:spPr>
          <a:xfrm>
            <a:off x="7237271" y="3872508"/>
            <a:ext cx="26360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5) </a:t>
            </a:r>
            <a:r>
              <a:rPr lang="ko-KR" altLang="en-US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바로가기 아이콘</a:t>
            </a:r>
            <a:endParaRPr lang="en-US" altLang="ko-KR" sz="160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B5ED0D0-98F9-4D44-9E4C-9F467FA1A0B2}"/>
              </a:ext>
            </a:extLst>
          </p:cNvPr>
          <p:cNvSpPr txBox="1"/>
          <p:nvPr/>
        </p:nvSpPr>
        <p:spPr>
          <a:xfrm>
            <a:off x="7237271" y="2971813"/>
            <a:ext cx="26360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4) </a:t>
            </a:r>
            <a:r>
              <a:rPr lang="ko-KR" altLang="en-US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이벤트</a:t>
            </a:r>
            <a:endParaRPr lang="en-US" altLang="ko-KR" sz="160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380F9DF-767B-4ECF-B0E5-D346899FDB92}"/>
              </a:ext>
            </a:extLst>
          </p:cNvPr>
          <p:cNvSpPr txBox="1"/>
          <p:nvPr/>
        </p:nvSpPr>
        <p:spPr>
          <a:xfrm>
            <a:off x="7249161" y="3304592"/>
            <a:ext cx="30588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그리드를 사용해 이벤트 이미지 구성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6E7DC8F-92F0-4FE1-B69A-4CE97A3D06E0}"/>
              </a:ext>
            </a:extLst>
          </p:cNvPr>
          <p:cNvSpPr txBox="1"/>
          <p:nvPr/>
        </p:nvSpPr>
        <p:spPr>
          <a:xfrm>
            <a:off x="7197750" y="5129847"/>
            <a:ext cx="13575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3. </a:t>
            </a:r>
            <a:r>
              <a:rPr lang="ko-KR" altLang="en-US" sz="20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하단영역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FA86BCB-A030-442E-A3DE-A3253228C757}"/>
              </a:ext>
            </a:extLst>
          </p:cNvPr>
          <p:cNvSpPr txBox="1"/>
          <p:nvPr/>
        </p:nvSpPr>
        <p:spPr>
          <a:xfrm>
            <a:off x="7237271" y="5684916"/>
            <a:ext cx="31570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링크 </a:t>
            </a:r>
            <a:r>
              <a:rPr lang="en-US" altLang="ko-KR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/ </a:t>
            </a:r>
            <a:r>
              <a:rPr lang="ko-KR" altLang="en-US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로고 </a:t>
            </a:r>
            <a:r>
              <a:rPr lang="en-US" altLang="ko-KR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/ </a:t>
            </a:r>
            <a:r>
              <a:rPr lang="ko-KR" altLang="en-US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회사정보 </a:t>
            </a:r>
            <a:r>
              <a:rPr lang="en-US" altLang="ko-KR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/ SNS </a:t>
            </a:r>
            <a:r>
              <a:rPr lang="ko-KR" altLang="en-US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구성</a:t>
            </a:r>
            <a:endParaRPr lang="en-US" altLang="ko-KR" sz="160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307CD21-7870-4850-8D26-646321200D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60568"/>
            <a:ext cx="6832766" cy="2869425"/>
          </a:xfrm>
          <a:prstGeom prst="rect">
            <a:avLst/>
          </a:prstGeom>
        </p:spPr>
      </p:pic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3E5C4E17-C4BB-4B6E-8FE8-897E1FD57E64}"/>
              </a:ext>
            </a:extLst>
          </p:cNvPr>
          <p:cNvCxnSpPr>
            <a:cxnSpLocks/>
          </p:cNvCxnSpPr>
          <p:nvPr/>
        </p:nvCxnSpPr>
        <p:spPr>
          <a:xfrm>
            <a:off x="293615" y="639188"/>
            <a:ext cx="11898385" cy="0"/>
          </a:xfrm>
          <a:prstGeom prst="line">
            <a:avLst/>
          </a:prstGeom>
          <a:ln w="28575">
            <a:solidFill>
              <a:srgbClr val="513397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4" name="그림 23">
            <a:extLst>
              <a:ext uri="{FF2B5EF4-FFF2-40B4-BE49-F238E27FC236}">
                <a16:creationId xmlns:a16="http://schemas.microsoft.com/office/drawing/2014/main" id="{D508510C-A054-4551-A3C0-CBD9F3FE6B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" y="2565040"/>
            <a:ext cx="6832767" cy="4434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0713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>
            <a:extLst>
              <a:ext uri="{FF2B5EF4-FFF2-40B4-BE49-F238E27FC236}">
                <a16:creationId xmlns:a16="http://schemas.microsoft.com/office/drawing/2014/main" id="{47325ED5-6A0B-4074-AC9C-462E42384913}"/>
              </a:ext>
            </a:extLst>
          </p:cNvPr>
          <p:cNvSpPr/>
          <p:nvPr/>
        </p:nvSpPr>
        <p:spPr>
          <a:xfrm>
            <a:off x="0" y="-1"/>
            <a:ext cx="12192000" cy="685800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ko-KR" altLang="en-US" sz="24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29F295CC-9F7A-4B60-94A9-95576A850C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3615" y="125060"/>
            <a:ext cx="6062452" cy="336327"/>
          </a:xfrm>
        </p:spPr>
        <p:txBody>
          <a:bodyPr tIns="18000" bIns="18000" anchor="t">
            <a:no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16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사</a:t>
            </a:r>
            <a:r>
              <a:rPr lang="ko-KR" altLang="en-US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이트 설계 </a:t>
            </a:r>
            <a:r>
              <a:rPr lang="en-US" altLang="ko-KR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| </a:t>
            </a:r>
            <a:r>
              <a:rPr lang="ko-KR" altLang="en-US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와이어 프레임</a:t>
            </a:r>
            <a:r>
              <a:rPr lang="en-US" altLang="ko-KR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(Balsamiq Tool) – Mobile </a:t>
            </a:r>
            <a:r>
              <a:rPr lang="en-US" altLang="ko-KR" sz="1600" dirty="0" err="1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ver</a:t>
            </a:r>
            <a:endParaRPr lang="ko-KR" altLang="en-US" sz="160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A871104E-FF7A-4301-AF01-889EDF8C06EC}"/>
              </a:ext>
            </a:extLst>
          </p:cNvPr>
          <p:cNvSpPr txBox="1">
            <a:spLocks/>
          </p:cNvSpPr>
          <p:nvPr/>
        </p:nvSpPr>
        <p:spPr>
          <a:xfrm>
            <a:off x="7204383" y="3581266"/>
            <a:ext cx="4020344" cy="13266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4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350279D-28D1-4019-A476-2A7C81241B0F}"/>
              </a:ext>
            </a:extLst>
          </p:cNvPr>
          <p:cNvSpPr txBox="1"/>
          <p:nvPr/>
        </p:nvSpPr>
        <p:spPr>
          <a:xfrm>
            <a:off x="7197750" y="1278378"/>
            <a:ext cx="13575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모바일 버전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2FACE3D-BA2A-4B57-A346-1D33DFCBC1AF}"/>
              </a:ext>
            </a:extLst>
          </p:cNvPr>
          <p:cNvSpPr txBox="1"/>
          <p:nvPr/>
        </p:nvSpPr>
        <p:spPr>
          <a:xfrm>
            <a:off x="7237271" y="1880102"/>
            <a:ext cx="41833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PC</a:t>
            </a:r>
            <a:r>
              <a:rPr lang="ko-KR" altLang="en-US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버전과 콘텐츠와 진행 순서는 같고</a:t>
            </a:r>
            <a:endParaRPr lang="en-US" altLang="ko-KR" sz="160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ko-KR" altLang="en-US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미디어 쿼리를 적용해 모바일 버전 구성</a:t>
            </a:r>
            <a:endParaRPr lang="en-US" altLang="ko-KR" sz="160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3E5C4E17-C4BB-4B6E-8FE8-897E1FD57E64}"/>
              </a:ext>
            </a:extLst>
          </p:cNvPr>
          <p:cNvCxnSpPr>
            <a:cxnSpLocks/>
          </p:cNvCxnSpPr>
          <p:nvPr/>
        </p:nvCxnSpPr>
        <p:spPr>
          <a:xfrm>
            <a:off x="293615" y="639188"/>
            <a:ext cx="11898385" cy="0"/>
          </a:xfrm>
          <a:prstGeom prst="line">
            <a:avLst/>
          </a:prstGeom>
          <a:ln w="28575">
            <a:solidFill>
              <a:srgbClr val="513397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2D230C13-F092-4EB1-A4E9-6D0FB76FE3F6}"/>
              </a:ext>
            </a:extLst>
          </p:cNvPr>
          <p:cNvSpPr/>
          <p:nvPr/>
        </p:nvSpPr>
        <p:spPr>
          <a:xfrm>
            <a:off x="0" y="1209676"/>
            <a:ext cx="771331" cy="57638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8C11C44-0FCE-47CF-918E-621E54039F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83" y="1219679"/>
            <a:ext cx="6959728" cy="5727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8981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>
            <a:extLst>
              <a:ext uri="{FF2B5EF4-FFF2-40B4-BE49-F238E27FC236}">
                <a16:creationId xmlns:a16="http://schemas.microsoft.com/office/drawing/2014/main" id="{47325ED5-6A0B-4074-AC9C-462E42384913}"/>
              </a:ext>
            </a:extLst>
          </p:cNvPr>
          <p:cNvSpPr/>
          <p:nvPr/>
        </p:nvSpPr>
        <p:spPr>
          <a:xfrm>
            <a:off x="0" y="-1"/>
            <a:ext cx="12192000" cy="685800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ko-KR" altLang="en-US" sz="24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29F295CC-9F7A-4B60-94A9-95576A850C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9648" y="686066"/>
            <a:ext cx="7751551" cy="830508"/>
          </a:xfrm>
        </p:spPr>
        <p:txBody>
          <a:bodyPr tIns="18000" bIns="18000" anchor="t">
            <a:no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48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사</a:t>
            </a:r>
            <a:r>
              <a:rPr lang="ko-KR" altLang="en-US" sz="40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이트 구현</a:t>
            </a:r>
            <a:endParaRPr lang="ko-KR" altLang="en-US" sz="280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A871104E-FF7A-4301-AF01-889EDF8C06EC}"/>
              </a:ext>
            </a:extLst>
          </p:cNvPr>
          <p:cNvSpPr txBox="1">
            <a:spLocks/>
          </p:cNvSpPr>
          <p:nvPr/>
        </p:nvSpPr>
        <p:spPr>
          <a:xfrm>
            <a:off x="7204383" y="3793353"/>
            <a:ext cx="4020344" cy="13266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4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77E1933-7AA0-4577-907F-2134CD3CC7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86560" y="2428913"/>
            <a:ext cx="8676152" cy="4050998"/>
          </a:xfrm>
          <a:prstGeom prst="rect">
            <a:avLst/>
          </a:prstGeom>
        </p:spPr>
      </p:pic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3E5C4E17-C4BB-4B6E-8FE8-897E1FD57E64}"/>
              </a:ext>
            </a:extLst>
          </p:cNvPr>
          <p:cNvCxnSpPr>
            <a:cxnSpLocks/>
          </p:cNvCxnSpPr>
          <p:nvPr/>
        </p:nvCxnSpPr>
        <p:spPr>
          <a:xfrm>
            <a:off x="293615" y="2163188"/>
            <a:ext cx="11898385" cy="0"/>
          </a:xfrm>
          <a:prstGeom prst="line">
            <a:avLst/>
          </a:prstGeom>
          <a:ln w="28575">
            <a:solidFill>
              <a:srgbClr val="513397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837CB67-D951-4E60-A2D2-E9DFE0CB6BC4}"/>
              </a:ext>
            </a:extLst>
          </p:cNvPr>
          <p:cNvSpPr txBox="1"/>
          <p:nvPr/>
        </p:nvSpPr>
        <p:spPr>
          <a:xfrm>
            <a:off x="8306047" y="2336393"/>
            <a:ext cx="3298481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1. GNB </a:t>
            </a:r>
            <a:r>
              <a:rPr lang="ko-KR" altLang="en-US" sz="20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메뉴</a:t>
            </a:r>
            <a:endParaRPr lang="en-US" altLang="ko-KR" sz="2000" b="1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endParaRPr lang="en-US" altLang="ko-KR" sz="2000" b="1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ko-KR" altLang="en-US" sz="1600" b="1" dirty="0">
                <a:solidFill>
                  <a:srgbClr val="59BEC8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기능 </a:t>
            </a:r>
            <a:r>
              <a:rPr lang="en-US" altLang="ko-KR" sz="1600" b="1" dirty="0">
                <a:solidFill>
                  <a:srgbClr val="59BEC8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1 ) </a:t>
            </a:r>
            <a:r>
              <a:rPr lang="ko-KR" altLang="en-US" sz="16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아래 </a:t>
            </a:r>
            <a:r>
              <a:rPr lang="ko-KR" altLang="en-US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스크롤시  </a:t>
            </a:r>
            <a:r>
              <a:rPr lang="ko-KR" altLang="en-US" sz="1600" dirty="0" err="1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해더</a:t>
            </a:r>
            <a:r>
              <a:rPr lang="ko-KR" altLang="en-US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고정</a:t>
            </a:r>
            <a:endParaRPr lang="en-US" altLang="ko-KR" sz="160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ko-KR" altLang="en-US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헤더 </a:t>
            </a:r>
            <a:r>
              <a:rPr lang="en-US" altLang="ko-KR" sz="1600" dirty="0">
                <a:solidFill>
                  <a:schemeClr val="accent4">
                    <a:lumMod val="20000"/>
                    <a:lumOff val="8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position:</a:t>
            </a:r>
            <a:r>
              <a:rPr lang="ko-KR" altLang="en-US" sz="1600" dirty="0">
                <a:solidFill>
                  <a:schemeClr val="accent4">
                    <a:lumMod val="20000"/>
                    <a:lumOff val="8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en-US" altLang="ko-KR" sz="1600" dirty="0">
                <a:solidFill>
                  <a:schemeClr val="accent4">
                    <a:lumMod val="20000"/>
                    <a:lumOff val="8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fixed;</a:t>
            </a:r>
            <a:r>
              <a:rPr lang="ko-KR" altLang="en-US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로 고정</a:t>
            </a:r>
            <a:endParaRPr lang="en-US" altLang="ko-KR" sz="160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endParaRPr lang="en-US" altLang="ko-KR" sz="160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ko-KR" altLang="en-US" sz="1600" b="1" dirty="0">
                <a:solidFill>
                  <a:srgbClr val="59BEC8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기능 </a:t>
            </a:r>
            <a:r>
              <a:rPr lang="en-US" altLang="ko-KR" sz="1600" b="1" dirty="0">
                <a:solidFill>
                  <a:srgbClr val="59BEC8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2 ) </a:t>
            </a:r>
            <a:r>
              <a:rPr lang="ko-KR" altLang="en-US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마우스 </a:t>
            </a:r>
            <a:r>
              <a:rPr lang="ko-KR" altLang="en-US" sz="1600" dirty="0" err="1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오버시</a:t>
            </a:r>
            <a:r>
              <a:rPr lang="ko-KR" altLang="en-US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서브메뉴 드롭다운</a:t>
            </a:r>
            <a:endParaRPr lang="en-US" altLang="ko-KR" sz="160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endParaRPr lang="en-US" altLang="ko-KR" sz="160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0BBF151-DC05-4F4C-BFA7-4BDDF45ECEAD}"/>
              </a:ext>
            </a:extLst>
          </p:cNvPr>
          <p:cNvSpPr/>
          <p:nvPr/>
        </p:nvSpPr>
        <p:spPr>
          <a:xfrm>
            <a:off x="293614" y="2468526"/>
            <a:ext cx="7320167" cy="1000296"/>
          </a:xfrm>
          <a:prstGeom prst="rect">
            <a:avLst/>
          </a:prstGeom>
          <a:noFill/>
          <a:ln w="25400">
            <a:solidFill>
              <a:srgbClr val="59BE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09E0CA2-8FC9-4765-97B1-3093E6D75BEF}"/>
              </a:ext>
            </a:extLst>
          </p:cNvPr>
          <p:cNvSpPr/>
          <p:nvPr/>
        </p:nvSpPr>
        <p:spPr>
          <a:xfrm>
            <a:off x="7427170" y="2764039"/>
            <a:ext cx="373224" cy="373224"/>
          </a:xfrm>
          <a:prstGeom prst="rect">
            <a:avLst/>
          </a:prstGeom>
          <a:solidFill>
            <a:srgbClr val="59BEC8"/>
          </a:solidFill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n w="0"/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1</a:t>
            </a:r>
            <a:endParaRPr lang="ko-KR" altLang="en-US" b="1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81F8380-16C4-4265-B239-9AE3C520039C}"/>
              </a:ext>
            </a:extLst>
          </p:cNvPr>
          <p:cNvSpPr/>
          <p:nvPr/>
        </p:nvSpPr>
        <p:spPr>
          <a:xfrm>
            <a:off x="7351804" y="4276127"/>
            <a:ext cx="775660" cy="729899"/>
          </a:xfrm>
          <a:prstGeom prst="rect">
            <a:avLst/>
          </a:prstGeom>
          <a:noFill/>
          <a:ln w="25400">
            <a:solidFill>
              <a:srgbClr val="59BE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EA03A86-9B83-46F4-9792-7D04EF4473BB}"/>
              </a:ext>
            </a:extLst>
          </p:cNvPr>
          <p:cNvSpPr txBox="1"/>
          <p:nvPr/>
        </p:nvSpPr>
        <p:spPr>
          <a:xfrm>
            <a:off x="8306047" y="4521607"/>
            <a:ext cx="3818114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2. </a:t>
            </a:r>
            <a:r>
              <a:rPr lang="ko-KR" altLang="en-US" sz="20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페이지 이동버튼 </a:t>
            </a:r>
            <a:r>
              <a:rPr lang="en-US" altLang="ko-KR" sz="20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/ </a:t>
            </a:r>
            <a:r>
              <a:rPr lang="ko-KR" altLang="en-US" sz="2000" b="1" dirty="0" err="1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블릿</a:t>
            </a:r>
            <a:endParaRPr lang="en-US" altLang="ko-KR" sz="2000" b="1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endParaRPr lang="en-US" altLang="ko-KR" sz="2000" b="1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ko-KR" altLang="en-US" sz="1600" b="1" dirty="0">
                <a:solidFill>
                  <a:srgbClr val="59BEC8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기능 </a:t>
            </a:r>
            <a:r>
              <a:rPr lang="en-US" altLang="ko-KR" sz="1600" b="1" dirty="0">
                <a:solidFill>
                  <a:srgbClr val="59BEC8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1 ) </a:t>
            </a:r>
            <a:r>
              <a:rPr lang="ko-KR" altLang="en-US" sz="16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ko-KR" altLang="en-US" sz="1600" dirty="0" err="1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버튼클릭시</a:t>
            </a:r>
            <a:r>
              <a:rPr lang="ko-KR" altLang="en-US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배너</a:t>
            </a:r>
            <a:r>
              <a:rPr lang="en-US" altLang="ko-KR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</a:t>
            </a:r>
            <a:r>
              <a:rPr lang="ko-KR" altLang="en-US" sz="1600" dirty="0" err="1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블릿</a:t>
            </a:r>
            <a:r>
              <a:rPr lang="ko-KR" altLang="en-US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이동</a:t>
            </a:r>
            <a:r>
              <a:rPr lang="en-US" altLang="ko-KR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/</a:t>
            </a:r>
            <a:r>
              <a:rPr lang="ko-KR" altLang="en-US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자동구현</a:t>
            </a:r>
            <a:endParaRPr lang="en-US" altLang="ko-KR" sz="160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endParaRPr lang="en-US" altLang="ko-KR" sz="1600" b="1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ko-KR" altLang="en-US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각각 대상선정 후 </a:t>
            </a:r>
            <a:r>
              <a:rPr lang="en-US" altLang="ko-KR" sz="1600" b="0" dirty="0" err="1">
                <a:solidFill>
                  <a:schemeClr val="accent4">
                    <a:lumMod val="20000"/>
                    <a:lumOff val="80000"/>
                  </a:schemeClr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forEach</a:t>
            </a:r>
            <a:r>
              <a:rPr lang="en-US" altLang="ko-KR" sz="1600" b="0" dirty="0">
                <a:solidFill>
                  <a:schemeClr val="accent4">
                    <a:lumMod val="20000"/>
                    <a:lumOff val="80000"/>
                  </a:schemeClr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ko-KR" altLang="en-US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문</a:t>
            </a:r>
            <a:r>
              <a:rPr lang="en-US" altLang="ko-KR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lang="ko-KR" altLang="en-US" sz="1600" dirty="0" err="1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인터발변수를</a:t>
            </a:r>
            <a:r>
              <a:rPr lang="ko-KR" altLang="en-US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활용해 화살표 버튼을 누르면 페이지가 넘어가고 </a:t>
            </a:r>
            <a:r>
              <a:rPr lang="ko-KR" altLang="en-US" sz="1600" dirty="0" err="1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블릿이</a:t>
            </a:r>
            <a:r>
              <a:rPr lang="ko-KR" altLang="en-US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자동으로 넘어가게 구현</a:t>
            </a:r>
            <a:endParaRPr lang="en-US" altLang="ko-KR" sz="1600" b="0" dirty="0">
              <a:solidFill>
                <a:schemeClr val="bg1"/>
              </a:solidFill>
              <a:effectLst/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endParaRPr lang="en-US" altLang="ko-KR" sz="160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C4520E0-1C6D-449E-BD31-8BE978123B9F}"/>
              </a:ext>
            </a:extLst>
          </p:cNvPr>
          <p:cNvSpPr/>
          <p:nvPr/>
        </p:nvSpPr>
        <p:spPr>
          <a:xfrm>
            <a:off x="7553022" y="4833262"/>
            <a:ext cx="373224" cy="373224"/>
          </a:xfrm>
          <a:prstGeom prst="rect">
            <a:avLst/>
          </a:prstGeom>
          <a:solidFill>
            <a:srgbClr val="59BEC8"/>
          </a:solidFill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2</a:t>
            </a:r>
            <a:endParaRPr lang="ko-KR" altLang="en-US" b="1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BA9C4BC-FF96-4BDC-981F-E603D62F6BB3}"/>
              </a:ext>
            </a:extLst>
          </p:cNvPr>
          <p:cNvSpPr/>
          <p:nvPr/>
        </p:nvSpPr>
        <p:spPr>
          <a:xfrm>
            <a:off x="3671887" y="5532787"/>
            <a:ext cx="775660" cy="729899"/>
          </a:xfrm>
          <a:prstGeom prst="rect">
            <a:avLst/>
          </a:prstGeom>
          <a:noFill/>
          <a:ln w="25400">
            <a:solidFill>
              <a:srgbClr val="59BE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6E9D3FF-8811-4717-B381-AB9103DBAF52}"/>
              </a:ext>
            </a:extLst>
          </p:cNvPr>
          <p:cNvSpPr/>
          <p:nvPr/>
        </p:nvSpPr>
        <p:spPr>
          <a:xfrm>
            <a:off x="4260936" y="5711124"/>
            <a:ext cx="373224" cy="373224"/>
          </a:xfrm>
          <a:prstGeom prst="rect">
            <a:avLst/>
          </a:prstGeom>
          <a:solidFill>
            <a:srgbClr val="59BEC8"/>
          </a:solidFill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2</a:t>
            </a:r>
            <a:endParaRPr lang="ko-KR" altLang="en-US" b="1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78058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269</TotalTime>
  <Words>439</Words>
  <Application>Microsoft Office PowerPoint</Application>
  <PresentationFormat>와이드스크린</PresentationFormat>
  <Paragraphs>126</Paragraphs>
  <Slides>14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9" baseType="lpstr">
      <vt:lpstr>Pretendard</vt:lpstr>
      <vt:lpstr>맑은 고딕</vt:lpstr>
      <vt:lpstr>Arial</vt:lpstr>
      <vt:lpstr>Consolas</vt:lpstr>
      <vt:lpstr>Office 테마</vt:lpstr>
      <vt:lpstr>PowerPoint 프레젠테이션</vt:lpstr>
      <vt:lpstr>Contents</vt:lpstr>
      <vt:lpstr>기획의도 | 사이트 분석</vt:lpstr>
      <vt:lpstr>기획의도 | 사이트 분석</vt:lpstr>
      <vt:lpstr>사이트 설계 | 와이어 프레임(Balsamiq Tool) – PC ver  </vt:lpstr>
      <vt:lpstr>사이트 설계 | 와이어 프레임(Balsamiq Tool) – PC ver</vt:lpstr>
      <vt:lpstr>사이트 설계 | 와이어 프레임(Balsamiq Tool) – PC ver</vt:lpstr>
      <vt:lpstr>사이트 설계 | 와이어 프레임(Balsamiq Tool) – Mobile ver</vt:lpstr>
      <vt:lpstr>사이트 구현</vt:lpstr>
      <vt:lpstr>사이트 구현</vt:lpstr>
      <vt:lpstr>사이트 구현</vt:lpstr>
      <vt:lpstr>사이트 구현</vt:lpstr>
      <vt:lpstr>향후 계획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프론트엔드(React, PHP),  플러터(Flutter)활용 웹&amp;앱개발</dc:title>
  <dc:creator>박 정현</dc:creator>
  <cp:lastModifiedBy>박 정현</cp:lastModifiedBy>
  <cp:revision>33</cp:revision>
  <dcterms:created xsi:type="dcterms:W3CDTF">2023-09-20T18:21:12Z</dcterms:created>
  <dcterms:modified xsi:type="dcterms:W3CDTF">2023-09-22T01:54:13Z</dcterms:modified>
</cp:coreProperties>
</file>